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1.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671" r:id="rId3"/>
    <p:sldMasterId id="2147483779" r:id="rId4"/>
    <p:sldMasterId id="2147483662" r:id="rId5"/>
    <p:sldMasterId id="2147483741" r:id="rId6"/>
    <p:sldMasterId id="2147483744" r:id="rId7"/>
    <p:sldMasterId id="2147483769" r:id="rId8"/>
    <p:sldMasterId id="2147483738" r:id="rId9"/>
    <p:sldMasterId id="2147483747" r:id="rId10"/>
    <p:sldMasterId id="2147483750" r:id="rId11"/>
    <p:sldMasterId id="2147483664" r:id="rId12"/>
    <p:sldMasterId id="2147483753" r:id="rId13"/>
    <p:sldMasterId id="2147483756" r:id="rId14"/>
    <p:sldMasterId id="2147483706" r:id="rId15"/>
  </p:sldMasterIdLst>
  <p:notesMasterIdLst>
    <p:notesMasterId r:id="rId56"/>
  </p:notesMasterIdLst>
  <p:sldIdLst>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53565A"/>
    <a:srgbClr val="59585C"/>
    <a:srgbClr val="A0DAF2"/>
    <a:srgbClr val="005CB9"/>
    <a:srgbClr val="77777A"/>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09" autoAdjust="0"/>
    <p:restoredTop sz="96346"/>
  </p:normalViewPr>
  <p:slideViewPr>
    <p:cSldViewPr snapToGrid="0">
      <p:cViewPr varScale="1">
        <p:scale>
          <a:sx n="68" d="100"/>
          <a:sy n="68" d="100"/>
        </p:scale>
        <p:origin x="11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8E318-BCD2-4CDD-8849-4E2BAC8390BD}"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1AC98-E081-40BA-B605-F7D71F2322DB}" type="slidenum">
              <a:rPr lang="en-US" smtClean="0"/>
              <a:t>‹#›</a:t>
            </a:fld>
            <a:endParaRPr lang="en-US"/>
          </a:p>
        </p:txBody>
      </p:sp>
    </p:spTree>
    <p:extLst>
      <p:ext uri="{BB962C8B-B14F-4D97-AF65-F5344CB8AC3E}">
        <p14:creationId xmlns:p14="http://schemas.microsoft.com/office/powerpoint/2010/main" val="68234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1AC98-E081-40BA-B605-F7D71F2322DB}" type="slidenum">
              <a:rPr lang="en-US" smtClean="0"/>
              <a:t>27</a:t>
            </a:fld>
            <a:endParaRPr lang="en-US"/>
          </a:p>
        </p:txBody>
      </p:sp>
    </p:spTree>
    <p:extLst>
      <p:ext uri="{BB962C8B-B14F-4D97-AF65-F5344CB8AC3E}">
        <p14:creationId xmlns:p14="http://schemas.microsoft.com/office/powerpoint/2010/main" val="1262305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9995" y="1122363"/>
            <a:ext cx="10610850" cy="2387600"/>
          </a:xfrm>
        </p:spPr>
        <p:txBody>
          <a:bodyPr anchor="ctr"/>
          <a:lstStyle>
            <a:lvl1pPr algn="ctr">
              <a:defRPr sz="6000" b="1" i="0" baseline="0">
                <a:solidFill>
                  <a:schemeClr val="tx1"/>
                </a:solidFill>
                <a:latin typeface="VAG Rounded Next" panose="020F0502020203020204" pitchFamily="34" charset="0"/>
              </a:defRPr>
            </a:lvl1pPr>
          </a:lstStyle>
          <a:p>
            <a:r>
              <a:rPr lang="en-US" dirty="0"/>
              <a:t>Brand Template CM Blue</a:t>
            </a:r>
          </a:p>
        </p:txBody>
      </p:sp>
      <p:sp>
        <p:nvSpPr>
          <p:cNvPr id="3" name="Subtitle 2"/>
          <p:cNvSpPr>
            <a:spLocks noGrp="1"/>
          </p:cNvSpPr>
          <p:nvPr>
            <p:ph type="subTitle" idx="1"/>
          </p:nvPr>
        </p:nvSpPr>
        <p:spPr>
          <a:xfrm>
            <a:off x="599995" y="3602038"/>
            <a:ext cx="10610850" cy="1655762"/>
          </a:xfrm>
        </p:spPr>
        <p:txBody>
          <a:bodyPr/>
          <a:lstStyle>
            <a:lvl1pPr marL="0" indent="0" algn="ctr">
              <a:buNone/>
              <a:defRPr sz="2400" b="0" i="0">
                <a:solidFill>
                  <a:schemeClr val="tx1"/>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Slide Number Placeholder 5">
            <a:extLst>
              <a:ext uri="{FF2B5EF4-FFF2-40B4-BE49-F238E27FC236}">
                <a16:creationId xmlns:a16="http://schemas.microsoft.com/office/drawing/2014/main" id="{530D6A51-2275-7244-80D0-A3B484ED93B5}"/>
              </a:ext>
            </a:extLst>
          </p:cNvPr>
          <p:cNvSpPr>
            <a:spLocks noGrp="1"/>
          </p:cNvSpPr>
          <p:nvPr>
            <p:ph type="sldNum" sz="quarter" idx="4"/>
          </p:nvPr>
        </p:nvSpPr>
        <p:spPr>
          <a:xfrm>
            <a:off x="10746441" y="5822730"/>
            <a:ext cx="493059" cy="371836"/>
          </a:xfrm>
          <a:prstGeom prst="rect">
            <a:avLst/>
          </a:prstGeom>
        </p:spPr>
        <p:txBody>
          <a:bodyPr vert="horz" lIns="91440" tIns="45720" rIns="91440" bIns="45720" rtlCol="0" anchor="ctr"/>
          <a:lstStyle>
            <a:lvl1pPr algn="ctr">
              <a:defRPr sz="1100">
                <a:solidFill>
                  <a:schemeClr val="tx1"/>
                </a:solidFill>
              </a:defRPr>
            </a:lvl1pPr>
          </a:lstStyle>
          <a:p>
            <a:fld id="{5D5ACDC5-7D88-4043-A5E3-34CEDBAF337A}" type="slidenum">
              <a:rPr lang="en-US" smtClean="0"/>
              <a:pPr/>
              <a:t>‹#›</a:t>
            </a:fld>
            <a:endParaRPr lang="en-US" dirty="0"/>
          </a:p>
        </p:txBody>
      </p:sp>
      <p:grpSp>
        <p:nvGrpSpPr>
          <p:cNvPr id="9" name="Group 8">
            <a:extLst>
              <a:ext uri="{FF2B5EF4-FFF2-40B4-BE49-F238E27FC236}">
                <a16:creationId xmlns:a16="http://schemas.microsoft.com/office/drawing/2014/main" id="{76FC3009-D741-4C00-3759-639AE4889B08}"/>
              </a:ext>
            </a:extLst>
          </p:cNvPr>
          <p:cNvGrpSpPr/>
          <p:nvPr userDrawn="1"/>
        </p:nvGrpSpPr>
        <p:grpSpPr>
          <a:xfrm>
            <a:off x="4549107" y="6143794"/>
            <a:ext cx="3908415" cy="600403"/>
            <a:chOff x="4549107" y="5226890"/>
            <a:chExt cx="3908415" cy="600403"/>
          </a:xfrm>
        </p:grpSpPr>
        <p:pic>
          <p:nvPicPr>
            <p:cNvPr id="17" name="Picture 16">
              <a:extLst>
                <a:ext uri="{FF2B5EF4-FFF2-40B4-BE49-F238E27FC236}">
                  <a16:creationId xmlns:a16="http://schemas.microsoft.com/office/drawing/2014/main" id="{34CB72BC-C949-9440-B876-0C99217328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42997" y="5249972"/>
              <a:ext cx="662423" cy="554238"/>
            </a:xfrm>
            <a:prstGeom prst="rect">
              <a:avLst/>
            </a:prstGeom>
          </p:spPr>
        </p:pic>
        <p:pic>
          <p:nvPicPr>
            <p:cNvPr id="19" name="Picture 18">
              <a:extLst>
                <a:ext uri="{FF2B5EF4-FFF2-40B4-BE49-F238E27FC236}">
                  <a16:creationId xmlns:a16="http://schemas.microsoft.com/office/drawing/2014/main" id="{2ABE3538-7D6E-DD46-AB9C-7025B5B551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49107" y="5226890"/>
              <a:ext cx="488133" cy="600403"/>
            </a:xfrm>
            <a:prstGeom prst="rect">
              <a:avLst/>
            </a:prstGeom>
          </p:spPr>
        </p:pic>
        <p:pic>
          <p:nvPicPr>
            <p:cNvPr id="6" name="Picture 5">
              <a:extLst>
                <a:ext uri="{FF2B5EF4-FFF2-40B4-BE49-F238E27FC236}">
                  <a16:creationId xmlns:a16="http://schemas.microsoft.com/office/drawing/2014/main" id="{11D039CF-7CB3-5246-8423-6DD9422EA1EE}"/>
                </a:ext>
              </a:extLst>
            </p:cNvPr>
            <p:cNvPicPr>
              <a:picLocks noChangeAspect="1"/>
            </p:cNvPicPr>
            <p:nvPr userDrawn="1"/>
          </p:nvPicPr>
          <p:blipFill>
            <a:blip r:embed="rId4"/>
            <a:stretch>
              <a:fillRect/>
            </a:stretch>
          </p:blipFill>
          <p:spPr>
            <a:xfrm>
              <a:off x="6172574" y="5287379"/>
              <a:ext cx="770749" cy="479424"/>
            </a:xfrm>
            <a:prstGeom prst="rect">
              <a:avLst/>
            </a:prstGeom>
          </p:spPr>
        </p:pic>
        <p:pic>
          <p:nvPicPr>
            <p:cNvPr id="7" name="Picture 6">
              <a:extLst>
                <a:ext uri="{FF2B5EF4-FFF2-40B4-BE49-F238E27FC236}">
                  <a16:creationId xmlns:a16="http://schemas.microsoft.com/office/drawing/2014/main" id="{D9D1E3E6-010D-0911-71F6-572B132F854C}"/>
                </a:ext>
              </a:extLst>
            </p:cNvPr>
            <p:cNvPicPr>
              <a:picLocks noChangeAspect="1"/>
            </p:cNvPicPr>
            <p:nvPr userDrawn="1"/>
          </p:nvPicPr>
          <p:blipFill>
            <a:blip r:embed="rId5"/>
            <a:stretch>
              <a:fillRect/>
            </a:stretch>
          </p:blipFill>
          <p:spPr>
            <a:xfrm>
              <a:off x="7212012" y="5363822"/>
              <a:ext cx="1245510" cy="326539"/>
            </a:xfrm>
            <a:prstGeom prst="rect">
              <a:avLst/>
            </a:prstGeom>
          </p:spPr>
        </p:pic>
      </p:grpSp>
    </p:spTree>
    <p:extLst>
      <p:ext uri="{BB962C8B-B14F-4D97-AF65-F5344CB8AC3E}">
        <p14:creationId xmlns:p14="http://schemas.microsoft.com/office/powerpoint/2010/main" val="242482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5CB9"/>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800" b="1" i="0" kern="1200" spc="70" baseline="0" dirty="0">
                <a:solidFill>
                  <a:srgbClr val="005CB9"/>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82471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rgbClr val="005CB9"/>
                </a:solidFill>
              </a:defRPr>
            </a:lvl1p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4512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841187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a:solidFill>
                  <a:srgbClr val="53565A"/>
                </a:solidFill>
              </a:defRPr>
            </a:lvl1pPr>
          </a:lstStyle>
          <a:p>
            <a:r>
              <a:rPr lang="en-US" dirty="0"/>
              <a:t>Brand Template Grey</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53565A"/>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4" name="Group 3">
            <a:extLst>
              <a:ext uri="{FF2B5EF4-FFF2-40B4-BE49-F238E27FC236}">
                <a16:creationId xmlns:a16="http://schemas.microsoft.com/office/drawing/2014/main" id="{3D16E185-600D-746B-D021-138B7589A654}"/>
              </a:ext>
            </a:extLst>
          </p:cNvPr>
          <p:cNvGrpSpPr/>
          <p:nvPr userDrawn="1"/>
        </p:nvGrpSpPr>
        <p:grpSpPr>
          <a:xfrm>
            <a:off x="4061495" y="6120449"/>
            <a:ext cx="4069009" cy="690399"/>
            <a:chOff x="286054" y="6120449"/>
            <a:chExt cx="4069009" cy="690399"/>
          </a:xfrm>
        </p:grpSpPr>
        <p:pic>
          <p:nvPicPr>
            <p:cNvPr id="9" name="Picture 8">
              <a:extLst>
                <a:ext uri="{FF2B5EF4-FFF2-40B4-BE49-F238E27FC236}">
                  <a16:creationId xmlns:a16="http://schemas.microsoft.com/office/drawing/2014/main" id="{C6CDD5D3-43DB-3544-ADD2-C70EF58D33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44966" y="6120449"/>
              <a:ext cx="986617" cy="690399"/>
            </a:xfrm>
            <a:prstGeom prst="rect">
              <a:avLst/>
            </a:prstGeom>
          </p:spPr>
        </p:pic>
        <p:pic>
          <p:nvPicPr>
            <p:cNvPr id="10" name="Picture 9">
              <a:extLst>
                <a:ext uri="{FF2B5EF4-FFF2-40B4-BE49-F238E27FC236}">
                  <a16:creationId xmlns:a16="http://schemas.microsoft.com/office/drawing/2014/main" id="{2A87801E-BE56-A140-96CA-2566A9B655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169" y="6146062"/>
              <a:ext cx="738021" cy="617490"/>
            </a:xfrm>
            <a:prstGeom prst="rect">
              <a:avLst/>
            </a:prstGeom>
          </p:spPr>
        </p:pic>
        <p:pic>
          <p:nvPicPr>
            <p:cNvPr id="11" name="Picture 10" descr="A picture containing plate&#10;&#10;Description automatically generated">
              <a:extLst>
                <a:ext uri="{FF2B5EF4-FFF2-40B4-BE49-F238E27FC236}">
                  <a16:creationId xmlns:a16="http://schemas.microsoft.com/office/drawing/2014/main" id="{38C38519-BEEB-1042-A6D3-831A362210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2372" y="6317991"/>
              <a:ext cx="1392691" cy="365125"/>
            </a:xfrm>
            <a:prstGeom prst="rect">
              <a:avLst/>
            </a:prstGeom>
          </p:spPr>
        </p:pic>
        <p:pic>
          <p:nvPicPr>
            <p:cNvPr id="12" name="Picture 11">
              <a:extLst>
                <a:ext uri="{FF2B5EF4-FFF2-40B4-BE49-F238E27FC236}">
                  <a16:creationId xmlns:a16="http://schemas.microsoft.com/office/drawing/2014/main" id="{79281A73-8300-B041-BBEA-DC95FCC0C6C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86054" y="6146062"/>
              <a:ext cx="502024" cy="617489"/>
            </a:xfrm>
            <a:prstGeom prst="rect">
              <a:avLst/>
            </a:prstGeom>
          </p:spPr>
        </p:pic>
      </p:grpSp>
      <p:sp>
        <p:nvSpPr>
          <p:cNvPr id="13" name="Slide Number Placeholder 5">
            <a:extLst>
              <a:ext uri="{FF2B5EF4-FFF2-40B4-BE49-F238E27FC236}">
                <a16:creationId xmlns:a16="http://schemas.microsoft.com/office/drawing/2014/main" id="{EB6FB7FB-7E02-A24D-8D0C-B26E4D7B9684}"/>
              </a:ext>
            </a:extLst>
          </p:cNvPr>
          <p:cNvSpPr>
            <a:spLocks noGrp="1"/>
          </p:cNvSpPr>
          <p:nvPr>
            <p:ph type="sldNum" sz="quarter" idx="4"/>
          </p:nvPr>
        </p:nvSpPr>
        <p:spPr>
          <a:xfrm>
            <a:off x="9080432" y="6268888"/>
            <a:ext cx="493059" cy="371836"/>
          </a:xfrm>
          <a:prstGeom prst="rect">
            <a:avLst/>
          </a:prstGeom>
        </p:spPr>
        <p:txBody>
          <a:bodyPr vert="horz" lIns="91440" tIns="45720" rIns="91440" bIns="45720" rtlCol="0" anchor="ctr"/>
          <a:lstStyle>
            <a:lvl1pPr algn="ctr">
              <a:defRPr sz="1100">
                <a:solidFill>
                  <a:srgbClr val="77777A"/>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902415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475024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476943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53565A"/>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800" b="1" i="0" kern="1200" spc="70" baseline="0" dirty="0">
                <a:solidFill>
                  <a:srgbClr val="53565A"/>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237788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rgbClr val="005CB9"/>
                </a:solidFill>
              </a:defRPr>
            </a:lvl1p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40931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706914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C1DC7D-0A20-4A21-209E-7F80141C4410}"/>
              </a:ext>
            </a:extLst>
          </p:cNvPr>
          <p:cNvSpPr>
            <a:spLocks noGrp="1"/>
          </p:cNvSpPr>
          <p:nvPr>
            <p:ph type="ctrTitle" hasCustomPrompt="1"/>
          </p:nvPr>
        </p:nvSpPr>
        <p:spPr>
          <a:xfrm>
            <a:off x="1524000" y="1122363"/>
            <a:ext cx="9144000" cy="2387600"/>
          </a:xfrm>
        </p:spPr>
        <p:txBody>
          <a:bodyPr anchor="ctr"/>
          <a:lstStyle>
            <a:lvl1pPr algn="ctr">
              <a:defRPr sz="6000">
                <a:solidFill>
                  <a:schemeClr val="tx1"/>
                </a:solidFill>
              </a:defRPr>
            </a:lvl1pPr>
          </a:lstStyle>
          <a:p>
            <a:r>
              <a:rPr lang="en-US" dirty="0"/>
              <a:t>Brand Template Blue</a:t>
            </a:r>
          </a:p>
        </p:txBody>
      </p:sp>
      <p:sp>
        <p:nvSpPr>
          <p:cNvPr id="7" name="Subtitle 2">
            <a:extLst>
              <a:ext uri="{FF2B5EF4-FFF2-40B4-BE49-F238E27FC236}">
                <a16:creationId xmlns:a16="http://schemas.microsoft.com/office/drawing/2014/main" id="{3E62F98D-A78F-3E30-6D0E-60F00C275815}"/>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8" name="Group 7">
            <a:extLst>
              <a:ext uri="{FF2B5EF4-FFF2-40B4-BE49-F238E27FC236}">
                <a16:creationId xmlns:a16="http://schemas.microsoft.com/office/drawing/2014/main" id="{1BE3F1B0-4425-C58D-1F9C-6898A9759BAF}"/>
              </a:ext>
            </a:extLst>
          </p:cNvPr>
          <p:cNvGrpSpPr/>
          <p:nvPr userDrawn="1"/>
        </p:nvGrpSpPr>
        <p:grpSpPr>
          <a:xfrm>
            <a:off x="5206631" y="6226629"/>
            <a:ext cx="3443215" cy="584219"/>
            <a:chOff x="286054" y="6120449"/>
            <a:chExt cx="4069009" cy="690399"/>
          </a:xfrm>
        </p:grpSpPr>
        <p:pic>
          <p:nvPicPr>
            <p:cNvPr id="12" name="Picture 11">
              <a:extLst>
                <a:ext uri="{FF2B5EF4-FFF2-40B4-BE49-F238E27FC236}">
                  <a16:creationId xmlns:a16="http://schemas.microsoft.com/office/drawing/2014/main" id="{C6A9D1C2-9FEC-B7EE-6944-6431BF9D52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44966" y="6120449"/>
              <a:ext cx="986617" cy="690399"/>
            </a:xfrm>
            <a:prstGeom prst="rect">
              <a:avLst/>
            </a:prstGeom>
          </p:spPr>
        </p:pic>
        <p:pic>
          <p:nvPicPr>
            <p:cNvPr id="14" name="Picture 13">
              <a:extLst>
                <a:ext uri="{FF2B5EF4-FFF2-40B4-BE49-F238E27FC236}">
                  <a16:creationId xmlns:a16="http://schemas.microsoft.com/office/drawing/2014/main" id="{FC2BA29E-B52D-6C8E-A257-BD31447419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169" y="6146062"/>
              <a:ext cx="738021" cy="617490"/>
            </a:xfrm>
            <a:prstGeom prst="rect">
              <a:avLst/>
            </a:prstGeom>
          </p:spPr>
        </p:pic>
        <p:pic>
          <p:nvPicPr>
            <p:cNvPr id="15" name="Picture 14" descr="A picture containing plate&#10;&#10;Description automatically generated">
              <a:extLst>
                <a:ext uri="{FF2B5EF4-FFF2-40B4-BE49-F238E27FC236}">
                  <a16:creationId xmlns:a16="http://schemas.microsoft.com/office/drawing/2014/main" id="{9BD65E7D-7884-FE4A-AB95-1E1B238086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2372" y="6317991"/>
              <a:ext cx="1392691" cy="365125"/>
            </a:xfrm>
            <a:prstGeom prst="rect">
              <a:avLst/>
            </a:prstGeom>
          </p:spPr>
        </p:pic>
        <p:pic>
          <p:nvPicPr>
            <p:cNvPr id="16" name="Picture 15">
              <a:extLst>
                <a:ext uri="{FF2B5EF4-FFF2-40B4-BE49-F238E27FC236}">
                  <a16:creationId xmlns:a16="http://schemas.microsoft.com/office/drawing/2014/main" id="{5276A0AD-3FD7-4458-62FA-105FCF5FE0B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86054" y="6146062"/>
              <a:ext cx="502024" cy="617489"/>
            </a:xfrm>
            <a:prstGeom prst="rect">
              <a:avLst/>
            </a:prstGeom>
          </p:spPr>
        </p:pic>
      </p:grpSp>
      <p:sp>
        <p:nvSpPr>
          <p:cNvPr id="4" name="Slide Number Placeholder 5">
            <a:extLst>
              <a:ext uri="{FF2B5EF4-FFF2-40B4-BE49-F238E27FC236}">
                <a16:creationId xmlns:a16="http://schemas.microsoft.com/office/drawing/2014/main" id="{9263B5F7-CAA0-AD23-9ECF-6B51CC1DCD47}"/>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51948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111836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A787921-1967-674F-223F-AC9535C83116}"/>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645E77E-1787-9C83-004C-B32CC0AD722A}"/>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49932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2B6410E-C177-37B2-9DD4-D8B701B2FBF2}"/>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5F1CEF2A-EAFC-83D4-DA7B-9F68902A3D9C}"/>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156416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normAutofit/>
          </a:bodyPr>
          <a:lstStyle>
            <a:lvl1pPr marL="0" indent="0">
              <a:buNone/>
              <a:defRPr sz="2800" b="1" i="0" spc="70" baseline="0">
                <a:solidFill>
                  <a:schemeClr val="tx1"/>
                </a:solidFill>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lang="en-US" sz="2800" b="1" i="0" kern="1200" spc="70" baseline="0" dirty="0">
                <a:solidFill>
                  <a:schemeClr val="tx1"/>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53005E55-89D1-6F2F-A31D-8DC07E57CD4C}"/>
              </a:ext>
            </a:extLst>
          </p:cNvPr>
          <p:cNvSpPr>
            <a:spLocks noGrp="1"/>
          </p:cNvSpPr>
          <p:nvPr>
            <p:ph type="ftr" sz="quarter" idx="10"/>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22AA5ED8-2D3E-AA49-39F4-666F07AEA408}"/>
              </a:ext>
            </a:extLst>
          </p:cNvPr>
          <p:cNvSpPr>
            <a:spLocks noGrp="1"/>
          </p:cNvSpPr>
          <p:nvPr>
            <p:ph type="sldNum" sz="quarter" idx="11"/>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71841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pc="300">
                <a:solidFill>
                  <a:schemeClr val="tx1"/>
                </a:solidFill>
              </a:defRPr>
            </a:lvl1pPr>
          </a:lstStyle>
          <a:p>
            <a:r>
              <a:rPr lang="en-US" dirty="0"/>
              <a:t>Click to edit Master title style</a:t>
            </a:r>
          </a:p>
        </p:txBody>
      </p:sp>
      <p:sp>
        <p:nvSpPr>
          <p:cNvPr id="3" name="Footer Placeholder 4">
            <a:extLst>
              <a:ext uri="{FF2B5EF4-FFF2-40B4-BE49-F238E27FC236}">
                <a16:creationId xmlns:a16="http://schemas.microsoft.com/office/drawing/2014/main" id="{361B8859-4509-31F1-FE6F-890ED7D46C1A}"/>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Slide Number Placeholder 5">
            <a:extLst>
              <a:ext uri="{FF2B5EF4-FFF2-40B4-BE49-F238E27FC236}">
                <a16:creationId xmlns:a16="http://schemas.microsoft.com/office/drawing/2014/main" id="{A95406B6-EADE-53CA-B5C5-38177E1BA4F5}"/>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13371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ctr"/>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E165CCE9-8E93-ED0D-2055-6DCCEAFFCF51}"/>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B0CF515-9A6C-3CB0-CA22-EF3468ACB249}"/>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463019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BB91D-B9D7-3B45-A0FE-FFA0FAFB3613}"/>
              </a:ext>
            </a:extLst>
          </p:cNvPr>
          <p:cNvSpPr>
            <a:spLocks noGrp="1"/>
          </p:cNvSpPr>
          <p:nvPr>
            <p:ph type="sldNum" sz="quarter" idx="4"/>
          </p:nvPr>
        </p:nvSpPr>
        <p:spPr>
          <a:xfrm>
            <a:off x="11098050" y="579020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231683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997763CD-DED0-F94C-B45A-81BB3C8295FC}"/>
              </a:ext>
            </a:extLst>
          </p:cNvPr>
          <p:cNvSpPr>
            <a:spLocks noGrp="1"/>
          </p:cNvSpPr>
          <p:nvPr>
            <p:ph idx="1"/>
          </p:nvPr>
        </p:nvSpPr>
        <p:spPr>
          <a:xfrm>
            <a:off x="441158" y="1825625"/>
            <a:ext cx="7957407" cy="4351338"/>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60C0162-0924-684A-8ECD-9469176DAC1A}"/>
              </a:ext>
            </a:extLst>
          </p:cNvPr>
          <p:cNvSpPr>
            <a:spLocks noGrp="1"/>
          </p:cNvSpPr>
          <p:nvPr>
            <p:ph type="sldNum" sz="quarter" idx="4"/>
          </p:nvPr>
        </p:nvSpPr>
        <p:spPr>
          <a:xfrm>
            <a:off x="11111112" y="5801494"/>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6C081BE5-010C-AB29-9609-8FCD021527D8}"/>
              </a:ext>
            </a:extLst>
          </p:cNvPr>
          <p:cNvSpPr>
            <a:spLocks noGrp="1"/>
          </p:cNvSpPr>
          <p:nvPr>
            <p:ph type="title"/>
          </p:nvPr>
        </p:nvSpPr>
        <p:spPr>
          <a:xfrm>
            <a:off x="441158" y="388983"/>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Tree>
    <p:extLst>
      <p:ext uri="{BB962C8B-B14F-4D97-AF65-F5344CB8AC3E}">
        <p14:creationId xmlns:p14="http://schemas.microsoft.com/office/powerpoint/2010/main" val="3026644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998D4EC1-E179-FEFA-A98D-F82C1F4BD44F}"/>
              </a:ext>
            </a:extLst>
          </p:cNvPr>
          <p:cNvSpPr>
            <a:spLocks noGrp="1"/>
          </p:cNvSpPr>
          <p:nvPr>
            <p:ph type="ctrTitle" hasCustomPrompt="1"/>
          </p:nvPr>
        </p:nvSpPr>
        <p:spPr>
          <a:xfrm>
            <a:off x="383420" y="2112681"/>
            <a:ext cx="5301916" cy="1789447"/>
          </a:xfrm>
          <a:prstGeom prst="rect">
            <a:avLst/>
          </a:prstGeom>
        </p:spPr>
        <p:txBody>
          <a:bodyPr anchor="b"/>
          <a:lstStyle>
            <a:lvl1pPr algn="ctr">
              <a:defRPr sz="6000" baseline="0">
                <a:solidFill>
                  <a:srgbClr val="005CB9"/>
                </a:solidFill>
              </a:defRPr>
            </a:lvl1pPr>
          </a:lstStyle>
          <a:p>
            <a:r>
              <a:rPr lang="en-US" dirty="0"/>
              <a:t>Use For Title Slide</a:t>
            </a:r>
          </a:p>
        </p:txBody>
      </p:sp>
    </p:spTree>
    <p:extLst>
      <p:ext uri="{BB962C8B-B14F-4D97-AF65-F5344CB8AC3E}">
        <p14:creationId xmlns:p14="http://schemas.microsoft.com/office/powerpoint/2010/main" val="818532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5D0BB-1A08-8B47-9095-CC2A0CB7DC9D}"/>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39288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997763CD-DED0-F94C-B45A-81BB3C8295FC}"/>
              </a:ext>
            </a:extLst>
          </p:cNvPr>
          <p:cNvSpPr>
            <a:spLocks noGrp="1"/>
          </p:cNvSpPr>
          <p:nvPr>
            <p:ph idx="1"/>
          </p:nvPr>
        </p:nvSpPr>
        <p:spPr>
          <a:xfrm>
            <a:off x="441158" y="1825625"/>
            <a:ext cx="7957407" cy="4351338"/>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03AC656-8C49-704D-AA63-8BCCAA4BF475}"/>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2BF1D5FE-93BC-8516-C98B-14BAADBB7DB0}"/>
              </a:ext>
            </a:extLst>
          </p:cNvPr>
          <p:cNvSpPr>
            <a:spLocks noGrp="1"/>
          </p:cNvSpPr>
          <p:nvPr>
            <p:ph type="title"/>
          </p:nvPr>
        </p:nvSpPr>
        <p:spPr>
          <a:xfrm>
            <a:off x="441158"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Tree>
    <p:extLst>
      <p:ext uri="{BB962C8B-B14F-4D97-AF65-F5344CB8AC3E}">
        <p14:creationId xmlns:p14="http://schemas.microsoft.com/office/powerpoint/2010/main" val="42503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79176"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3176"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4564940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B99FAE28-F2B8-C8E0-4D04-72E7AD249E32}"/>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dirty="0"/>
              <a:t>Use For Title Slide</a:t>
            </a:r>
          </a:p>
        </p:txBody>
      </p:sp>
    </p:spTree>
    <p:extLst>
      <p:ext uri="{BB962C8B-B14F-4D97-AF65-F5344CB8AC3E}">
        <p14:creationId xmlns:p14="http://schemas.microsoft.com/office/powerpoint/2010/main" val="392595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87199-A3CE-804F-9500-79C52E3244C8}"/>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345599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6A541758-94DA-5748-84E3-F98B100EED82}"/>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6AA9D9FF-6E43-529D-FB75-1267AD9FBC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4" name="Text Placeholder 2">
            <a:extLst>
              <a:ext uri="{FF2B5EF4-FFF2-40B4-BE49-F238E27FC236}">
                <a16:creationId xmlns:a16="http://schemas.microsoft.com/office/drawing/2014/main" id="{A8A6F155-3923-0D20-BD54-F0105AC7A44B}"/>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210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976731" y="6284153"/>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0DF7E53B-4F77-C624-70F4-A208CC98DABB}"/>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dirty="0"/>
              <a:t>Use For Title Slide</a:t>
            </a:r>
          </a:p>
        </p:txBody>
      </p:sp>
    </p:spTree>
    <p:extLst>
      <p:ext uri="{BB962C8B-B14F-4D97-AF65-F5344CB8AC3E}">
        <p14:creationId xmlns:p14="http://schemas.microsoft.com/office/powerpoint/2010/main" val="128787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45A4F138-56D8-3146-B8F9-A5580A829B39}"/>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00584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1443A62-8F34-1E47-B6FE-F056C490D363}"/>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4AA99676-2E74-9AAC-4BC4-BAB3763E5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4" name="Text Placeholder 2">
            <a:extLst>
              <a:ext uri="{FF2B5EF4-FFF2-40B4-BE49-F238E27FC236}">
                <a16:creationId xmlns:a16="http://schemas.microsoft.com/office/drawing/2014/main" id="{A637BCD6-6921-566C-EF08-CB41AC588E2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31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1041DF79-F082-052F-2636-212847A06A81}"/>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dirty="0"/>
              <a:t>Use For Title Slide</a:t>
            </a:r>
          </a:p>
        </p:txBody>
      </p:sp>
    </p:spTree>
    <p:extLst>
      <p:ext uri="{BB962C8B-B14F-4D97-AF65-F5344CB8AC3E}">
        <p14:creationId xmlns:p14="http://schemas.microsoft.com/office/powerpoint/2010/main" val="3409297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tx1"/>
                </a:solidFill>
              </a:defRPr>
            </a:lvl1pPr>
          </a:lstStyle>
          <a:p>
            <a:r>
              <a:rPr lang="en-US" dirty="0"/>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tx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571177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tx1"/>
                </a:solidFill>
              </a:defRPr>
            </a:lvl1pPr>
          </a:lstStyle>
          <a:p>
            <a:r>
              <a:rPr lang="en-US" dirty="0"/>
              <a:t>Use for Title Slide</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7" name="Text Placeholder 2">
            <a:extLst>
              <a:ext uri="{FF2B5EF4-FFF2-40B4-BE49-F238E27FC236}">
                <a16:creationId xmlns:a16="http://schemas.microsoft.com/office/drawing/2014/main" id="{1C5E7516-C4D9-BD4F-8B51-54D500F0D81F}"/>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b="0" i="0">
                <a:solidFill>
                  <a:schemeClr val="tx1"/>
                </a:solidFill>
                <a:latin typeface="VAG Rounded Next" panose="020F0502020203020204" pitchFamily="34" charset="0"/>
              </a:defRPr>
            </a:lvl1pPr>
            <a:lvl2pPr>
              <a:defRPr b="0" i="0">
                <a:solidFill>
                  <a:schemeClr val="tx1"/>
                </a:solidFill>
                <a:latin typeface="VAG Rounded Next" panose="020F0502020203020204" pitchFamily="34" charset="0"/>
              </a:defRPr>
            </a:lvl2pPr>
            <a:lvl3pPr>
              <a:defRPr b="0" i="0">
                <a:solidFill>
                  <a:schemeClr val="tx1"/>
                </a:solidFill>
                <a:latin typeface="VAG Rounded Next" panose="020F0502020203020204" pitchFamily="34" charset="0"/>
              </a:defRPr>
            </a:lvl3pPr>
            <a:lvl4pPr>
              <a:defRPr b="0" i="0">
                <a:solidFill>
                  <a:schemeClr val="tx1"/>
                </a:solidFill>
                <a:latin typeface="VAG Rounded Next" panose="020F0502020203020204" pitchFamily="34" charset="0"/>
              </a:defRPr>
            </a:lvl4pPr>
            <a:lvl5pPr>
              <a:defRPr b="0" i="0">
                <a:solidFill>
                  <a:schemeClr val="tx1"/>
                </a:solidFill>
                <a:latin typeface="VAG Rounded Next" panose="020F0502020203020204" pitchFamily="34" charset="0"/>
              </a:defRPr>
            </a:lvl5p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E80FE03D-273A-D940-9238-AFB89566E52F}"/>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258831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tx1"/>
                </a:solidFill>
              </a:defRPr>
            </a:lvl1pPr>
          </a:lstStyle>
          <a:p>
            <a:r>
              <a:rPr lang="en-US" dirty="0"/>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34981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452461F4-01A7-7948-B507-8DA43A573D2C}"/>
              </a:ext>
            </a:extLst>
          </p:cNvPr>
          <p:cNvSpPr>
            <a:spLocks noGrp="1"/>
          </p:cNvSpPr>
          <p:nvPr>
            <p:ph sz="quarter" idx="4"/>
          </p:nvPr>
        </p:nvSpPr>
        <p:spPr>
          <a:xfrm>
            <a:off x="6038850" y="2505075"/>
            <a:ext cx="5183188" cy="36845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
        <p:nvSpPr>
          <p:cNvPr id="10" name="Title 1">
            <a:extLst>
              <a:ext uri="{FF2B5EF4-FFF2-40B4-BE49-F238E27FC236}">
                <a16:creationId xmlns:a16="http://schemas.microsoft.com/office/drawing/2014/main" id="{C6DDD88F-DC5B-DC42-86F9-3FD2623D45A0}"/>
              </a:ext>
            </a:extLst>
          </p:cNvPr>
          <p:cNvSpPr>
            <a:spLocks noGrp="1"/>
          </p:cNvSpPr>
          <p:nvPr>
            <p:ph type="title"/>
          </p:nvPr>
        </p:nvSpPr>
        <p:spPr>
          <a:xfrm>
            <a:off x="706438" y="365125"/>
            <a:ext cx="10515600" cy="1325563"/>
          </a:xfrm>
        </p:spPr>
        <p:txBody>
          <a:bodyPr/>
          <a:lstStyle>
            <a:lvl1pPr>
              <a:defRPr>
                <a:solidFill>
                  <a:schemeClr val="tx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D1D7662C-1F7A-A44A-B3FE-E110851E17DC}"/>
              </a:ext>
            </a:extLst>
          </p:cNvPr>
          <p:cNvSpPr>
            <a:spLocks noGrp="1"/>
          </p:cNvSpPr>
          <p:nvPr>
            <p:ph type="body" idx="1"/>
          </p:nvPr>
        </p:nvSpPr>
        <p:spPr>
          <a:xfrm>
            <a:off x="70643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AD423849-6D95-0445-81B8-FD11A3F4FAB5}"/>
              </a:ext>
            </a:extLst>
          </p:cNvPr>
          <p:cNvSpPr>
            <a:spLocks noGrp="1"/>
          </p:cNvSpPr>
          <p:nvPr>
            <p:ph sz="half" idx="2"/>
          </p:nvPr>
        </p:nvSpPr>
        <p:spPr>
          <a:xfrm>
            <a:off x="706438" y="2505075"/>
            <a:ext cx="5157787" cy="36845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A17ED143-8809-C140-B364-74F450A4B710}"/>
              </a:ext>
            </a:extLst>
          </p:cNvPr>
          <p:cNvSpPr>
            <a:spLocks noGrp="1"/>
          </p:cNvSpPr>
          <p:nvPr>
            <p:ph type="body" sz="quarter" idx="3"/>
          </p:nvPr>
        </p:nvSpPr>
        <p:spPr>
          <a:xfrm>
            <a:off x="6038850" y="1681163"/>
            <a:ext cx="5183188" cy="823912"/>
          </a:xfrm>
        </p:spPr>
        <p:txBody>
          <a:bodyPr anchor="b">
            <a:normAutofit/>
          </a:bodyPr>
          <a:lstStyle>
            <a:lvl1pPr marL="0" indent="0">
              <a:buNone/>
              <a:defRPr lang="en-US" sz="2800" b="1" i="0" kern="1200" spc="70" baseline="0" dirty="0">
                <a:solidFill>
                  <a:schemeClr val="tx1"/>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872292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bg1"/>
                </a:solidFill>
              </a:defRPr>
            </a:lvl1pPr>
          </a:lstStyle>
          <a:p>
            <a:r>
              <a:rPr lang="en-US" dirty="0"/>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bg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544833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bg1"/>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3B54BA18-D122-3040-9A70-3BCC1A6B82F8}"/>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3DF7E468-E740-FF48-AFFE-A82FD8037840}"/>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96527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bg1"/>
                </a:solidFill>
              </a:defRPr>
            </a:lvl1pPr>
          </a:lstStyle>
          <a:p>
            <a:r>
              <a:rPr lang="en-US" dirty="0"/>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13143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bg1"/>
                </a:solidFill>
              </a:defRPr>
            </a:lvl1pPr>
          </a:lstStyle>
          <a:p>
            <a:r>
              <a:rPr lang="en-US" dirty="0"/>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bg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722871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bg1"/>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76A228D7-EDF0-9747-980E-75219C4D5B20}"/>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15027A-84A5-B04A-A8E7-5D6EC548AA92}"/>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32086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bg1"/>
                </a:solidFill>
              </a:defRPr>
            </a:lvl1pPr>
          </a:lstStyle>
          <a:p>
            <a:r>
              <a:rPr lang="en-US" dirty="0"/>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60437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dirty="0"/>
          </a:p>
        </p:txBody>
      </p:sp>
      <p:sp>
        <p:nvSpPr>
          <p:cNvPr id="6" name="Slide Number Placeholder 5">
            <a:extLst>
              <a:ext uri="{FF2B5EF4-FFF2-40B4-BE49-F238E27FC236}">
                <a16:creationId xmlns:a16="http://schemas.microsoft.com/office/drawing/2014/main" id="{49464F68-1E68-F54B-8AB0-CE4AA57E0654}"/>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94068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1F971FFE-5F82-214F-B930-074FEDA41A11}"/>
              </a:ext>
            </a:extLst>
          </p:cNvPr>
          <p:cNvSpPr>
            <a:spLocks noGrp="1"/>
          </p:cNvSpPr>
          <p:nvPr>
            <p:ph idx="1"/>
          </p:nvPr>
        </p:nvSpPr>
        <p:spPr>
          <a:xfrm>
            <a:off x="311949" y="1825625"/>
            <a:ext cx="6007768" cy="4257584"/>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7D0C30C9-B165-9149-B0E2-E67815B5EC7B}"/>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473691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dirty="0"/>
          </a:p>
        </p:txBody>
      </p:sp>
      <p:sp>
        <p:nvSpPr>
          <p:cNvPr id="7" name="Slide Number Placeholder 5">
            <a:extLst>
              <a:ext uri="{FF2B5EF4-FFF2-40B4-BE49-F238E27FC236}">
                <a16:creationId xmlns:a16="http://schemas.microsoft.com/office/drawing/2014/main" id="{6EADBD30-C06C-6C49-9C37-8015B273C380}"/>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206060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dirty="0"/>
          </a:p>
        </p:txBody>
      </p:sp>
    </p:spTree>
    <p:extLst>
      <p:ext uri="{BB962C8B-B14F-4D97-AF65-F5344CB8AC3E}">
        <p14:creationId xmlns:p14="http://schemas.microsoft.com/office/powerpoint/2010/main" val="3263175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07279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7B70D6AA-087E-F240-8E33-F5516D25BC8B}"/>
              </a:ext>
            </a:extLst>
          </p:cNvPr>
          <p:cNvSpPr>
            <a:spLocks noGrp="1"/>
          </p:cNvSpPr>
          <p:nvPr>
            <p:ph idx="1"/>
          </p:nvPr>
        </p:nvSpPr>
        <p:spPr>
          <a:xfrm>
            <a:off x="311949" y="1786252"/>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D046BED-9101-0B46-9531-B82161BA6357}"/>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36037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794902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dirty="0"/>
          </a:p>
        </p:txBody>
      </p:sp>
      <p:sp>
        <p:nvSpPr>
          <p:cNvPr id="6" name="Slide Number Placeholder 5">
            <a:extLst>
              <a:ext uri="{FF2B5EF4-FFF2-40B4-BE49-F238E27FC236}">
                <a16:creationId xmlns:a16="http://schemas.microsoft.com/office/drawing/2014/main" id="{4BE22EF2-2DE5-1548-AA1F-EC97346D0F54}"/>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924064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11A082CC-6C39-A44F-8361-B789815BE036}"/>
              </a:ext>
            </a:extLst>
          </p:cNvPr>
          <p:cNvSpPr>
            <a:spLocks noGrp="1"/>
          </p:cNvSpPr>
          <p:nvPr>
            <p:ph idx="1"/>
          </p:nvPr>
        </p:nvSpPr>
        <p:spPr>
          <a:xfrm>
            <a:off x="311949" y="1786252"/>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D95B1DE4-842C-7843-B5A4-483A812493F2}"/>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323382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dirty="0"/>
          </a:p>
        </p:txBody>
      </p:sp>
      <p:sp>
        <p:nvSpPr>
          <p:cNvPr id="7" name="Slide Number Placeholder 5">
            <a:extLst>
              <a:ext uri="{FF2B5EF4-FFF2-40B4-BE49-F238E27FC236}">
                <a16:creationId xmlns:a16="http://schemas.microsoft.com/office/drawing/2014/main" id="{C6606BDF-A70B-934D-969C-09B78DCA4579}"/>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72915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C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40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1480" y="457200"/>
            <a:ext cx="3932237" cy="1600200"/>
          </a:xfrm>
        </p:spPr>
        <p:txBody>
          <a:bodyPr anchor="ctr"/>
          <a:lstStyle>
            <a:lvl1pPr>
              <a:defRPr sz="3200"/>
            </a:lvl1pPr>
          </a:lstStyle>
          <a:p>
            <a:r>
              <a:rPr lang="en-US" dirty="0"/>
              <a:t>Click to edit Master title style</a:t>
            </a:r>
          </a:p>
        </p:txBody>
      </p:sp>
      <p:sp>
        <p:nvSpPr>
          <p:cNvPr id="3" name="Picture Placeholder 2"/>
          <p:cNvSpPr>
            <a:spLocks noGrp="1"/>
          </p:cNvSpPr>
          <p:nvPr>
            <p:ph type="pic" idx="1"/>
          </p:nvPr>
        </p:nvSpPr>
        <p:spPr>
          <a:xfrm>
            <a:off x="5044880"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01480" y="2057400"/>
            <a:ext cx="3932237"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6984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baseline="0">
                <a:solidFill>
                  <a:srgbClr val="005CB9"/>
                </a:solidFill>
              </a:defRPr>
            </a:lvl1pPr>
          </a:lstStyle>
          <a:p>
            <a:r>
              <a:rPr lang="en-US" dirty="0"/>
              <a:t>Brand Template CM Blue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baseline="0">
                <a:solidFill>
                  <a:srgbClr val="005CB9"/>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grpSp>
        <p:nvGrpSpPr>
          <p:cNvPr id="4" name="Group 3">
            <a:extLst>
              <a:ext uri="{FF2B5EF4-FFF2-40B4-BE49-F238E27FC236}">
                <a16:creationId xmlns:a16="http://schemas.microsoft.com/office/drawing/2014/main" id="{33A1194B-665A-39B7-808C-BD0F99D9EE45}"/>
              </a:ext>
            </a:extLst>
          </p:cNvPr>
          <p:cNvGrpSpPr/>
          <p:nvPr userDrawn="1"/>
        </p:nvGrpSpPr>
        <p:grpSpPr>
          <a:xfrm>
            <a:off x="4279078" y="5983507"/>
            <a:ext cx="4476814" cy="813430"/>
            <a:chOff x="321032" y="5841570"/>
            <a:chExt cx="4476814" cy="813430"/>
          </a:xfrm>
        </p:grpSpPr>
        <p:pic>
          <p:nvPicPr>
            <p:cNvPr id="9" name="Picture 8">
              <a:extLst>
                <a:ext uri="{FF2B5EF4-FFF2-40B4-BE49-F238E27FC236}">
                  <a16:creationId xmlns:a16="http://schemas.microsoft.com/office/drawing/2014/main" id="{3648F5D2-92EB-EE48-89D7-18383DEFFD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83813" y="5923118"/>
              <a:ext cx="980004" cy="685772"/>
            </a:xfrm>
            <a:prstGeom prst="rect">
              <a:avLst/>
            </a:prstGeom>
          </p:spPr>
        </p:pic>
        <p:pic>
          <p:nvPicPr>
            <p:cNvPr id="13" name="Picture 12">
              <a:extLst>
                <a:ext uri="{FF2B5EF4-FFF2-40B4-BE49-F238E27FC236}">
                  <a16:creationId xmlns:a16="http://schemas.microsoft.com/office/drawing/2014/main" id="{A86BE361-2941-254A-B658-5E1325F23D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4183" y="5942159"/>
              <a:ext cx="819633" cy="685773"/>
            </a:xfrm>
            <a:prstGeom prst="rect">
              <a:avLst/>
            </a:prstGeom>
          </p:spPr>
        </p:pic>
        <p:pic>
          <p:nvPicPr>
            <p:cNvPr id="14" name="Picture 13" descr="A picture containing plate&#10;&#10;Description automatically generated">
              <a:extLst>
                <a:ext uri="{FF2B5EF4-FFF2-40B4-BE49-F238E27FC236}">
                  <a16:creationId xmlns:a16="http://schemas.microsoft.com/office/drawing/2014/main" id="{C4C1B728-710B-4F42-A087-1DAC20234E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51149" y="6085291"/>
              <a:ext cx="1546697" cy="405501"/>
            </a:xfrm>
            <a:prstGeom prst="rect">
              <a:avLst/>
            </a:prstGeom>
          </p:spPr>
        </p:pic>
        <p:pic>
          <p:nvPicPr>
            <p:cNvPr id="15" name="Picture 14">
              <a:extLst>
                <a:ext uri="{FF2B5EF4-FFF2-40B4-BE49-F238E27FC236}">
                  <a16:creationId xmlns:a16="http://schemas.microsoft.com/office/drawing/2014/main" id="{4F9BF662-5B82-1E46-A445-08703BC1F8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21032" y="5841570"/>
              <a:ext cx="661326" cy="813430"/>
            </a:xfrm>
            <a:prstGeom prst="rect">
              <a:avLst/>
            </a:prstGeom>
          </p:spPr>
        </p:pic>
      </p:grpSp>
      <p:sp>
        <p:nvSpPr>
          <p:cNvPr id="10" name="Slide Number Placeholder 5">
            <a:extLst>
              <a:ext uri="{FF2B5EF4-FFF2-40B4-BE49-F238E27FC236}">
                <a16:creationId xmlns:a16="http://schemas.microsoft.com/office/drawing/2014/main" id="{9178BFB2-6079-434F-BAEF-63EE1CD7A1B7}"/>
              </a:ext>
            </a:extLst>
          </p:cNvPr>
          <p:cNvSpPr>
            <a:spLocks noGrp="1"/>
          </p:cNvSpPr>
          <p:nvPr>
            <p:ph type="sldNum" sz="quarter" idx="4"/>
          </p:nvPr>
        </p:nvSpPr>
        <p:spPr>
          <a:xfrm>
            <a:off x="11698941" y="5771958"/>
            <a:ext cx="493059" cy="371836"/>
          </a:xfrm>
          <a:prstGeom prst="rect">
            <a:avLst/>
          </a:prstGeom>
        </p:spPr>
        <p:txBody>
          <a:bodyPr vert="horz" lIns="91440" tIns="45720" rIns="91440" bIns="45720" rtlCol="0" anchor="ctr"/>
          <a:lstStyle>
            <a:lvl1pPr algn="ctr">
              <a:defRPr sz="1100">
                <a:solidFill>
                  <a:srgbClr val="005CB9"/>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31697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76457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19700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slideLayout" Target="../slideLayouts/slideLayout42.xml"/><Relationship Id="rId7" Type="http://schemas.openxmlformats.org/officeDocument/2006/relationships/image" Target="../media/image3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31.emf"/><Relationship Id="rId5" Type="http://schemas.openxmlformats.org/officeDocument/2006/relationships/image" Target="../media/image34.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45.xml"/><Relationship Id="rId7" Type="http://schemas.openxmlformats.org/officeDocument/2006/relationships/image" Target="../media/image3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1.emf"/><Relationship Id="rId5" Type="http://schemas.openxmlformats.org/officeDocument/2006/relationships/image" Target="../media/image36.jp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48.xml"/><Relationship Id="rId7" Type="http://schemas.openxmlformats.org/officeDocument/2006/relationships/image" Target="../media/image2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22.emf"/><Relationship Id="rId5" Type="http://schemas.openxmlformats.org/officeDocument/2006/relationships/image" Target="../media/image38.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51.xml"/><Relationship Id="rId7" Type="http://schemas.openxmlformats.org/officeDocument/2006/relationships/image" Target="../media/image2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22.emf"/><Relationship Id="rId5" Type="http://schemas.openxmlformats.org/officeDocument/2006/relationships/image" Target="../media/image40.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54.xml"/><Relationship Id="rId7" Type="http://schemas.openxmlformats.org/officeDocument/2006/relationships/image" Target="../media/image23.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22.emf"/><Relationship Id="rId5" Type="http://schemas.openxmlformats.org/officeDocument/2006/relationships/image" Target="../media/image42.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theme" Target="../theme/theme15.xml"/><Relationship Id="rId1" Type="http://schemas.openxmlformats.org/officeDocument/2006/relationships/slideLayout" Target="../slideLayouts/slideLayout55.xml"/><Relationship Id="rId4" Type="http://schemas.openxmlformats.org/officeDocument/2006/relationships/image" Target="../media/image4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22.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1.emf"/><Relationship Id="rId5" Type="http://schemas.openxmlformats.org/officeDocument/2006/relationships/image" Target="../media/image20.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30.xml"/><Relationship Id="rId7" Type="http://schemas.openxmlformats.org/officeDocument/2006/relationships/image" Target="../media/image2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2.emf"/><Relationship Id="rId5" Type="http://schemas.openxmlformats.org/officeDocument/2006/relationships/image" Target="../media/image2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33.xml"/><Relationship Id="rId7" Type="http://schemas.openxmlformats.org/officeDocument/2006/relationships/image" Target="../media/image23.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2.emf"/><Relationship Id="rId5" Type="http://schemas.openxmlformats.org/officeDocument/2006/relationships/image" Target="../media/image26.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6.xml"/><Relationship Id="rId7" Type="http://schemas.openxmlformats.org/officeDocument/2006/relationships/image" Target="../media/image2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2.emf"/><Relationship Id="rId5" Type="http://schemas.openxmlformats.org/officeDocument/2006/relationships/image" Target="../media/image28.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slideLayout" Target="../slideLayouts/slideLayout39.xml"/><Relationship Id="rId7" Type="http://schemas.openxmlformats.org/officeDocument/2006/relationships/image" Target="../media/image3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BE9F66-7A91-4806-26C0-FFCA9AF70F6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a:extLst>
              <a:ext uri="{FF2B5EF4-FFF2-40B4-BE49-F238E27FC236}">
                <a16:creationId xmlns:a16="http://schemas.microsoft.com/office/drawing/2014/main" id="{9145A870-E41F-5233-53EB-708D6464FED2}"/>
              </a:ext>
            </a:extLst>
          </p:cNvPr>
          <p:cNvSpPr>
            <a:spLocks/>
          </p:cNvSpPr>
          <p:nvPr userDrawn="1"/>
        </p:nvSpPr>
        <p:spPr>
          <a:xfrm>
            <a:off x="0" y="258417"/>
            <a:ext cx="11904721" cy="6599583"/>
          </a:xfrm>
          <a:prstGeom prst="round1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6501D2-60F7-9D44-0CEC-D3D21069A6D2}"/>
              </a:ext>
            </a:extLst>
          </p:cNvPr>
          <p:cNvPicPr>
            <a:picLocks noChangeAspect="1"/>
          </p:cNvPicPr>
          <p:nvPr userDrawn="1"/>
        </p:nvPicPr>
        <p:blipFill>
          <a:blip r:embed="rId8"/>
          <a:stretch>
            <a:fillRect/>
          </a:stretch>
        </p:blipFill>
        <p:spPr>
          <a:xfrm>
            <a:off x="659298" y="6307019"/>
            <a:ext cx="2092380" cy="432310"/>
          </a:xfrm>
          <a:prstGeom prst="rect">
            <a:avLst/>
          </a:prstGeom>
        </p:spPr>
      </p:pic>
      <p:sp>
        <p:nvSpPr>
          <p:cNvPr id="2" name="Title Placeholder 1"/>
          <p:cNvSpPr>
            <a:spLocks noGrp="1"/>
          </p:cNvSpPr>
          <p:nvPr>
            <p:ph type="title"/>
          </p:nvPr>
        </p:nvSpPr>
        <p:spPr>
          <a:xfrm>
            <a:off x="679176" y="365125"/>
            <a:ext cx="10543006"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679176" y="1825625"/>
            <a:ext cx="10543006"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193792" y="6306957"/>
            <a:ext cx="493059" cy="371836"/>
          </a:xfrm>
          <a:prstGeom prst="rect">
            <a:avLst/>
          </a:prstGeom>
        </p:spPr>
        <p:txBody>
          <a:bodyPr vert="horz" lIns="91440" tIns="45720" rIns="91440" bIns="45720" rtlCol="0" anchor="ctr"/>
          <a:lstStyle>
            <a:lvl1pPr algn="ctr">
              <a:defRPr sz="1100">
                <a:solidFill>
                  <a:schemeClr val="tx1"/>
                </a:solidFill>
              </a:defRPr>
            </a:lvl1pPr>
          </a:lstStyle>
          <a:p>
            <a:fld id="{5D5ACDC5-7D88-4043-A5E3-34CEDBAF337A}" type="slidenum">
              <a:rPr lang="en-US" smtClean="0"/>
              <a:pPr/>
              <a:t>‹#›</a:t>
            </a:fld>
            <a:endParaRPr lang="en-US" dirty="0"/>
          </a:p>
        </p:txBody>
      </p:sp>
      <p:pic>
        <p:nvPicPr>
          <p:cNvPr id="9" name="Picture 8">
            <a:extLst>
              <a:ext uri="{FF2B5EF4-FFF2-40B4-BE49-F238E27FC236}">
                <a16:creationId xmlns:a16="http://schemas.microsoft.com/office/drawing/2014/main" id="{0E40EBF1-3FD6-CADD-E26F-AF887A3B145C}"/>
              </a:ext>
            </a:extLst>
          </p:cNvPr>
          <p:cNvPicPr>
            <a:picLocks noChangeAspect="1"/>
          </p:cNvPicPr>
          <p:nvPr userDrawn="1"/>
        </p:nvPicPr>
        <p:blipFill>
          <a:blip r:embed="rId9">
            <a:alphaModFix amt="71000"/>
          </a:blip>
          <a:stretch>
            <a:fillRect/>
          </a:stretch>
        </p:blipFill>
        <p:spPr>
          <a:xfrm>
            <a:off x="10361943" y="5532436"/>
            <a:ext cx="1542778" cy="1325564"/>
          </a:xfrm>
          <a:prstGeom prst="rect">
            <a:avLst/>
          </a:prstGeom>
        </p:spPr>
      </p:pic>
    </p:spTree>
    <p:extLst>
      <p:ext uri="{BB962C8B-B14F-4D97-AF65-F5344CB8AC3E}">
        <p14:creationId xmlns:p14="http://schemas.microsoft.com/office/powerpoint/2010/main" val="164571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E1C4E-1538-8E35-4BE6-13F7C626DB91}"/>
              </a:ext>
            </a:extLst>
          </p:cNvPr>
          <p:cNvPicPr>
            <a:picLocks noChangeAspect="1"/>
          </p:cNvPicPr>
          <p:nvPr userDrawn="1"/>
        </p:nvPicPr>
        <p:blipFill rotWithShape="1">
          <a:blip r:embed="rId5" cstate="print">
            <a:alphaModFix amt="60000"/>
            <a:extLst>
              <a:ext uri="{28A0092B-C50C-407E-A947-70E740481C1C}">
                <a14:useLocalDpi xmlns:a14="http://schemas.microsoft.com/office/drawing/2010/main" val="0"/>
              </a:ext>
            </a:extLst>
          </a:blip>
          <a:srcRect r="40494"/>
          <a:stretch/>
        </p:blipFill>
        <p:spPr>
          <a:xfrm>
            <a:off x="5850823" y="0"/>
            <a:ext cx="6341177" cy="6858000"/>
          </a:xfrm>
          <a:prstGeom prst="rect">
            <a:avLst/>
          </a:prstGeom>
        </p:spPr>
      </p:pic>
      <p:pic>
        <p:nvPicPr>
          <p:cNvPr id="11" name="Picture 10">
            <a:extLst>
              <a:ext uri="{FF2B5EF4-FFF2-40B4-BE49-F238E27FC236}">
                <a16:creationId xmlns:a16="http://schemas.microsoft.com/office/drawing/2014/main" id="{A1680942-4F6A-AA41-9462-17E010C9A57D}"/>
              </a:ext>
            </a:extLst>
          </p:cNvPr>
          <p:cNvPicPr>
            <a:picLocks noChangeAspect="1"/>
          </p:cNvPicPr>
          <p:nvPr userDrawn="1"/>
        </p:nvPicPr>
        <p:blipFill>
          <a:blip r:embed="rId6"/>
          <a:stretch>
            <a:fillRect/>
          </a:stretch>
        </p:blipFill>
        <p:spPr>
          <a:xfrm>
            <a:off x="8470230" y="6031975"/>
            <a:ext cx="2512509" cy="841659"/>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pic>
        <p:nvPicPr>
          <p:cNvPr id="15" name="Picture 14">
            <a:extLst>
              <a:ext uri="{FF2B5EF4-FFF2-40B4-BE49-F238E27FC236}">
                <a16:creationId xmlns:a16="http://schemas.microsoft.com/office/drawing/2014/main" id="{4FD2BE89-75D3-A74F-94E9-9DF330A5CB5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10" name="Picture 9">
            <a:extLst>
              <a:ext uri="{FF2B5EF4-FFF2-40B4-BE49-F238E27FC236}">
                <a16:creationId xmlns:a16="http://schemas.microsoft.com/office/drawing/2014/main" id="{6CF651E1-F213-D5BD-5CB9-4C8F17260E44}"/>
              </a:ext>
            </a:extLst>
          </p:cNvPr>
          <p:cNvPicPr>
            <a:picLocks noChangeAspect="1"/>
          </p:cNvPicPr>
          <p:nvPr userDrawn="1"/>
        </p:nvPicPr>
        <p:blipFill>
          <a:blip r:embed="rId8">
            <a:alphaModFix amt="80000"/>
          </a:blip>
          <a:stretch>
            <a:fillRect/>
          </a:stretch>
        </p:blipFill>
        <p:spPr>
          <a:xfrm>
            <a:off x="0" y="5659820"/>
            <a:ext cx="1198179" cy="1198179"/>
          </a:xfrm>
          <a:prstGeom prst="rect">
            <a:avLst/>
          </a:prstGeom>
        </p:spPr>
      </p:pic>
    </p:spTree>
    <p:extLst>
      <p:ext uri="{BB962C8B-B14F-4D97-AF65-F5344CB8AC3E}">
        <p14:creationId xmlns:p14="http://schemas.microsoft.com/office/powerpoint/2010/main" val="357976196"/>
      </p:ext>
    </p:extLst>
  </p:cSld>
  <p:clrMap bg1="dk1" tx1="lt1" bg2="dk2" tx2="lt2" accent1="accent1" accent2="accent2" accent3="accent3" accent4="accent4" accent5="accent5" accent6="accent6" hlink="hlink" folHlink="folHlink"/>
  <p:sldLayoutIdLst>
    <p:sldLayoutId id="2147483748" r:id="rId1"/>
    <p:sldLayoutId id="2147483774" r:id="rId2"/>
    <p:sldLayoutId id="2147483749" r:id="rId3"/>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B3073-1869-B74E-94A0-17D0AB7FA9F7}"/>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D91932-C1BD-8944-BC18-91A1D6238CF8}"/>
              </a:ext>
            </a:extLst>
          </p:cNvPr>
          <p:cNvPicPr>
            <a:picLocks noChangeAspect="1"/>
          </p:cNvPicPr>
          <p:nvPr userDrawn="1"/>
        </p:nvPicPr>
        <p:blipFill>
          <a:blip r:embed="rId6"/>
          <a:stretch>
            <a:fillRect/>
          </a:stretch>
        </p:blipFill>
        <p:spPr>
          <a:xfrm>
            <a:off x="8470230" y="6031975"/>
            <a:ext cx="2512509" cy="841659"/>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pic>
        <p:nvPicPr>
          <p:cNvPr id="12" name="Picture 11">
            <a:extLst>
              <a:ext uri="{FF2B5EF4-FFF2-40B4-BE49-F238E27FC236}">
                <a16:creationId xmlns:a16="http://schemas.microsoft.com/office/drawing/2014/main" id="{CB20274A-B868-1440-8897-5B794D5B344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4" name="Picture 3">
            <a:extLst>
              <a:ext uri="{FF2B5EF4-FFF2-40B4-BE49-F238E27FC236}">
                <a16:creationId xmlns:a16="http://schemas.microsoft.com/office/drawing/2014/main" id="{E488D270-51EA-25A8-D9EF-9F2F605F686C}"/>
              </a:ext>
            </a:extLst>
          </p:cNvPr>
          <p:cNvPicPr>
            <a:picLocks noChangeAspect="1"/>
          </p:cNvPicPr>
          <p:nvPr userDrawn="1"/>
        </p:nvPicPr>
        <p:blipFill>
          <a:blip r:embed="rId8">
            <a:alphaModFix amt="50000"/>
          </a:blip>
          <a:stretch>
            <a:fillRect/>
          </a:stretch>
        </p:blipFill>
        <p:spPr>
          <a:xfrm flipH="1">
            <a:off x="0" y="5930536"/>
            <a:ext cx="927463" cy="927463"/>
          </a:xfrm>
          <a:prstGeom prst="rect">
            <a:avLst/>
          </a:prstGeom>
        </p:spPr>
      </p:pic>
    </p:spTree>
    <p:extLst>
      <p:ext uri="{BB962C8B-B14F-4D97-AF65-F5344CB8AC3E}">
        <p14:creationId xmlns:p14="http://schemas.microsoft.com/office/powerpoint/2010/main" val="2719380021"/>
      </p:ext>
    </p:extLst>
  </p:cSld>
  <p:clrMap bg1="dk1" tx1="lt1" bg2="dk2" tx2="lt2" accent1="accent1" accent2="accent2" accent3="accent3" accent4="accent4" accent5="accent5" accent6="accent6" hlink="hlink" folHlink="folHlink"/>
  <p:sldLayoutIdLst>
    <p:sldLayoutId id="2147483751" r:id="rId1"/>
    <p:sldLayoutId id="2147483775" r:id="rId2"/>
    <p:sldLayoutId id="2147483752" r:id="rId3"/>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descr="A person and a child sitting at a table&#10;&#10;Description automatically generated with medium confidence">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7946" y="0"/>
            <a:ext cx="5354052" cy="6877878"/>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2930580" y="6397659"/>
            <a:ext cx="3907364"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9" name="Picture 8">
            <a:extLst>
              <a:ext uri="{FF2B5EF4-FFF2-40B4-BE49-F238E27FC236}">
                <a16:creationId xmlns:a16="http://schemas.microsoft.com/office/drawing/2014/main" id="{6115673E-147E-6448-8E7D-A894AF814B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1" name="Picture 10">
            <a:extLst>
              <a:ext uri="{FF2B5EF4-FFF2-40B4-BE49-F238E27FC236}">
                <a16:creationId xmlns:a16="http://schemas.microsoft.com/office/drawing/2014/main" id="{8305D822-51C2-B948-B6E7-AB3BDC31AE7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sp>
        <p:nvSpPr>
          <p:cNvPr id="12" name="Slide Number Placeholder 5">
            <a:extLst>
              <a:ext uri="{FF2B5EF4-FFF2-40B4-BE49-F238E27FC236}">
                <a16:creationId xmlns:a16="http://schemas.microsoft.com/office/drawing/2014/main" id="{BE45FA52-4D08-7E4E-A2B5-79B5C0C245A8}"/>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4" name="Picture 3">
            <a:extLst>
              <a:ext uri="{FF2B5EF4-FFF2-40B4-BE49-F238E27FC236}">
                <a16:creationId xmlns:a16="http://schemas.microsoft.com/office/drawing/2014/main" id="{403A84A1-91AA-5D37-37B6-CF27F7C09E61}"/>
              </a:ext>
            </a:extLst>
          </p:cNvPr>
          <p:cNvPicPr>
            <a:picLocks noChangeAspect="1"/>
          </p:cNvPicPr>
          <p:nvPr userDrawn="1"/>
        </p:nvPicPr>
        <p:blipFill rotWithShape="1">
          <a:blip r:embed="rId8">
            <a:alphaModFix amt="50000"/>
          </a:blip>
          <a:srcRect l="33059" t="-18410" b="1"/>
          <a:stretch/>
        </p:blipFill>
        <p:spPr>
          <a:xfrm>
            <a:off x="-1" y="6083209"/>
            <a:ext cx="1961767" cy="772093"/>
          </a:xfrm>
          <a:prstGeom prst="rect">
            <a:avLst/>
          </a:prstGeom>
        </p:spPr>
      </p:pic>
    </p:spTree>
    <p:extLst>
      <p:ext uri="{BB962C8B-B14F-4D97-AF65-F5344CB8AC3E}">
        <p14:creationId xmlns:p14="http://schemas.microsoft.com/office/powerpoint/2010/main" val="1710325775"/>
      </p:ext>
    </p:extLst>
  </p:cSld>
  <p:clrMap bg1="dk1" tx1="lt1" bg2="dk2" tx2="lt2" accent1="accent1" accent2="accent2" accent3="accent3" accent4="accent4" accent5="accent5" accent6="accent6" hlink="hlink" folHlink="folHlink"/>
  <p:sldLayoutIdLst>
    <p:sldLayoutId id="2147483727" r:id="rId1"/>
    <p:sldLayoutId id="2147483776" r:id="rId2"/>
    <p:sldLayoutId id="2147483665"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7948" y="0"/>
            <a:ext cx="5354052" cy="6874517"/>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7" name="Footer Placeholder 4"/>
          <p:cNvSpPr>
            <a:spLocks noGrp="1"/>
          </p:cNvSpPr>
          <p:nvPr>
            <p:ph type="ftr" sz="quarter" idx="3"/>
          </p:nvPr>
        </p:nvSpPr>
        <p:spPr>
          <a:xfrm>
            <a:off x="1335505" y="6249767"/>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14" name="Picture 13">
            <a:extLst>
              <a:ext uri="{FF2B5EF4-FFF2-40B4-BE49-F238E27FC236}">
                <a16:creationId xmlns:a16="http://schemas.microsoft.com/office/drawing/2014/main" id="{617145C9-BF53-4F49-92D4-A6F1955D65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1" name="Picture 10">
            <a:extLst>
              <a:ext uri="{FF2B5EF4-FFF2-40B4-BE49-F238E27FC236}">
                <a16:creationId xmlns:a16="http://schemas.microsoft.com/office/drawing/2014/main" id="{B374B11C-9789-BD4D-8C61-A4523FA6A2E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pic>
        <p:nvPicPr>
          <p:cNvPr id="4" name="Picture 3">
            <a:extLst>
              <a:ext uri="{FF2B5EF4-FFF2-40B4-BE49-F238E27FC236}">
                <a16:creationId xmlns:a16="http://schemas.microsoft.com/office/drawing/2014/main" id="{5A8226FF-937A-9115-B299-1DB5931F9F27}"/>
              </a:ext>
            </a:extLst>
          </p:cNvPr>
          <p:cNvPicPr>
            <a:picLocks noChangeAspect="1"/>
          </p:cNvPicPr>
          <p:nvPr userDrawn="1"/>
        </p:nvPicPr>
        <p:blipFill>
          <a:blip r:embed="rId8">
            <a:alphaModFix amt="50000"/>
          </a:blip>
          <a:stretch>
            <a:fillRect/>
          </a:stretch>
        </p:blipFill>
        <p:spPr>
          <a:xfrm rot="5400000" flipV="1">
            <a:off x="10853994" y="5557934"/>
            <a:ext cx="1325563" cy="1325563"/>
          </a:xfrm>
          <a:prstGeom prst="rect">
            <a:avLst/>
          </a:prstGeom>
        </p:spPr>
      </p:pic>
    </p:spTree>
    <p:extLst>
      <p:ext uri="{BB962C8B-B14F-4D97-AF65-F5344CB8AC3E}">
        <p14:creationId xmlns:p14="http://schemas.microsoft.com/office/powerpoint/2010/main" val="1752799043"/>
      </p:ext>
    </p:extLst>
  </p:cSld>
  <p:clrMap bg1="dk1" tx1="lt1" bg2="dk2" tx2="lt2" accent1="accent1" accent2="accent2" accent3="accent3" accent4="accent4" accent5="accent5" accent6="accent6" hlink="hlink" folHlink="folHlink"/>
  <p:sldLayoutIdLst>
    <p:sldLayoutId id="2147483754" r:id="rId1"/>
    <p:sldLayoutId id="2147483777" r:id="rId2"/>
    <p:sldLayoutId id="2147483755"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45443" y="-1"/>
            <a:ext cx="5354052" cy="6874517"/>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2370928" y="6337886"/>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9" name="Picture 8">
            <a:extLst>
              <a:ext uri="{FF2B5EF4-FFF2-40B4-BE49-F238E27FC236}">
                <a16:creationId xmlns:a16="http://schemas.microsoft.com/office/drawing/2014/main" id="{18C42F21-B5F5-1844-A165-758DACE3B3C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2" name="Picture 11">
            <a:extLst>
              <a:ext uri="{FF2B5EF4-FFF2-40B4-BE49-F238E27FC236}">
                <a16:creationId xmlns:a16="http://schemas.microsoft.com/office/drawing/2014/main" id="{C9C26654-8055-6F4E-B99A-285EB94EBE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sp>
        <p:nvSpPr>
          <p:cNvPr id="11" name="Slide Number Placeholder 5">
            <a:extLst>
              <a:ext uri="{FF2B5EF4-FFF2-40B4-BE49-F238E27FC236}">
                <a16:creationId xmlns:a16="http://schemas.microsoft.com/office/drawing/2014/main" id="{43A29133-B771-504D-BAC4-E46D1BE4C203}"/>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4" name="Picture 3">
            <a:extLst>
              <a:ext uri="{FF2B5EF4-FFF2-40B4-BE49-F238E27FC236}">
                <a16:creationId xmlns:a16="http://schemas.microsoft.com/office/drawing/2014/main" id="{16302052-B898-1648-4F2C-24B9D80206AD}"/>
              </a:ext>
            </a:extLst>
          </p:cNvPr>
          <p:cNvPicPr>
            <a:picLocks noChangeAspect="1"/>
          </p:cNvPicPr>
          <p:nvPr userDrawn="1"/>
        </p:nvPicPr>
        <p:blipFill rotWithShape="1">
          <a:blip r:embed="rId8">
            <a:alphaModFix amt="50000"/>
          </a:blip>
          <a:srcRect l="40092" t="-15134" b="-1"/>
          <a:stretch/>
        </p:blipFill>
        <p:spPr>
          <a:xfrm>
            <a:off x="0" y="6083210"/>
            <a:ext cx="2011214" cy="774790"/>
          </a:xfrm>
          <a:prstGeom prst="rect">
            <a:avLst/>
          </a:prstGeom>
        </p:spPr>
      </p:pic>
    </p:spTree>
    <p:extLst>
      <p:ext uri="{BB962C8B-B14F-4D97-AF65-F5344CB8AC3E}">
        <p14:creationId xmlns:p14="http://schemas.microsoft.com/office/powerpoint/2010/main" val="589264557"/>
      </p:ext>
    </p:extLst>
  </p:cSld>
  <p:clrMap bg1="dk1" tx1="lt1" bg2="dk2" tx2="lt2" accent1="accent1" accent2="accent2" accent3="accent3" accent4="accent4" accent5="accent5" accent6="accent6" hlink="hlink" folHlink="folHlink"/>
  <p:sldLayoutIdLst>
    <p:sldLayoutId id="2147483757" r:id="rId1"/>
    <p:sldLayoutId id="2147483778" r:id="rId2"/>
    <p:sldLayoutId id="2147483758"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1E2BE-A42F-1C9B-05E6-D0C8D6724718}"/>
              </a:ext>
            </a:extLst>
          </p:cNvPr>
          <p:cNvPicPr>
            <a:picLocks noChangeAspect="1"/>
          </p:cNvPicPr>
          <p:nvPr userDrawn="1"/>
        </p:nvPicPr>
        <p:blipFill>
          <a:blip r:embed="rId3">
            <a:alphaModFix amt="80000"/>
          </a:blip>
          <a:stretch>
            <a:fillRect/>
          </a:stretch>
        </p:blipFill>
        <p:spPr>
          <a:xfrm>
            <a:off x="4118048" y="4266583"/>
            <a:ext cx="3974965" cy="791180"/>
          </a:xfrm>
          <a:prstGeom prst="rect">
            <a:avLst/>
          </a:prstGeom>
        </p:spPr>
      </p:pic>
      <p:pic>
        <p:nvPicPr>
          <p:cNvPr id="2" name="Picture 1">
            <a:extLst>
              <a:ext uri="{FF2B5EF4-FFF2-40B4-BE49-F238E27FC236}">
                <a16:creationId xmlns:a16="http://schemas.microsoft.com/office/drawing/2014/main" id="{40321D27-BF3A-9649-9355-FC02449E585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118048" y="3020333"/>
            <a:ext cx="3955904" cy="817335"/>
          </a:xfrm>
          <a:prstGeom prst="rect">
            <a:avLst/>
          </a:prstGeom>
        </p:spPr>
      </p:pic>
    </p:spTree>
    <p:extLst>
      <p:ext uri="{BB962C8B-B14F-4D97-AF65-F5344CB8AC3E}">
        <p14:creationId xmlns:p14="http://schemas.microsoft.com/office/powerpoint/2010/main" val="3100165188"/>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l" defTabSz="914400" rtl="0" eaLnBrk="1" latinLnBrk="0" hangingPunct="1">
        <a:lnSpc>
          <a:spcPct val="90000"/>
        </a:lnSpc>
        <a:spcBef>
          <a:spcPct val="0"/>
        </a:spcBef>
        <a:buNone/>
        <a:defRPr sz="4400" kern="1200" baseline="0">
          <a:solidFill>
            <a:schemeClr val="bg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0DAF2">
            <a:alpha val="50371"/>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279080"/>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sp>
        <p:nvSpPr>
          <p:cNvPr id="6" name="Slide Number Placeholder 5"/>
          <p:cNvSpPr>
            <a:spLocks noGrp="1"/>
          </p:cNvSpPr>
          <p:nvPr>
            <p:ph type="sldNum" sz="quarter" idx="4"/>
          </p:nvPr>
        </p:nvSpPr>
        <p:spPr>
          <a:xfrm>
            <a:off x="11698941" y="576699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8" name="Picture 7">
            <a:extLst>
              <a:ext uri="{FF2B5EF4-FFF2-40B4-BE49-F238E27FC236}">
                <a16:creationId xmlns:a16="http://schemas.microsoft.com/office/drawing/2014/main" id="{DEE408B0-FC61-EF40-BE8E-2DA6017EA7B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853090" y="6319961"/>
            <a:ext cx="2092380" cy="432310"/>
          </a:xfrm>
          <a:prstGeom prst="rect">
            <a:avLst/>
          </a:prstGeom>
        </p:spPr>
      </p:pic>
      <p:pic>
        <p:nvPicPr>
          <p:cNvPr id="7" name="Picture 6">
            <a:extLst>
              <a:ext uri="{FF2B5EF4-FFF2-40B4-BE49-F238E27FC236}">
                <a16:creationId xmlns:a16="http://schemas.microsoft.com/office/drawing/2014/main" id="{6284E1C7-AD87-9D1E-A120-DD1BF33E97B2}"/>
              </a:ext>
            </a:extLst>
          </p:cNvPr>
          <p:cNvPicPr>
            <a:picLocks noChangeAspect="1"/>
          </p:cNvPicPr>
          <p:nvPr userDrawn="1"/>
        </p:nvPicPr>
        <p:blipFill>
          <a:blip r:embed="rId9">
            <a:alphaModFix amt="50000"/>
          </a:blip>
          <a:stretch>
            <a:fillRect/>
          </a:stretch>
        </p:blipFill>
        <p:spPr>
          <a:xfrm>
            <a:off x="0" y="6185056"/>
            <a:ext cx="3357154" cy="672943"/>
          </a:xfrm>
          <a:prstGeom prst="rect">
            <a:avLst/>
          </a:prstGeom>
        </p:spPr>
      </p:pic>
    </p:spTree>
    <p:extLst>
      <p:ext uri="{BB962C8B-B14F-4D97-AF65-F5344CB8AC3E}">
        <p14:creationId xmlns:p14="http://schemas.microsoft.com/office/powerpoint/2010/main" val="34255905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11900"/>
            <a:ext cx="4114800" cy="365125"/>
          </a:xfrm>
          <a:prstGeom prst="rect">
            <a:avLst/>
          </a:prstGeom>
        </p:spPr>
        <p:txBody>
          <a:bodyPr vert="horz" lIns="91440" tIns="45720" rIns="91440" bIns="45720" rtlCol="0" anchor="ctr"/>
          <a:lstStyle>
            <a:lvl1pPr algn="ctr">
              <a:defRPr sz="1200">
                <a:solidFill>
                  <a:srgbClr val="59585C"/>
                </a:solidFill>
              </a:defRPr>
            </a:lvl1pPr>
          </a:lstStyle>
          <a:p>
            <a:endParaRPr lang="en-US" dirty="0"/>
          </a:p>
        </p:txBody>
      </p:sp>
      <p:pic>
        <p:nvPicPr>
          <p:cNvPr id="7" name="Picture 6">
            <a:extLst>
              <a:ext uri="{FF2B5EF4-FFF2-40B4-BE49-F238E27FC236}">
                <a16:creationId xmlns:a16="http://schemas.microsoft.com/office/drawing/2014/main" id="{B4736C99-1F09-455B-A02D-F54FA0C4DA86}"/>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725400" y="5533049"/>
            <a:ext cx="1464975" cy="1324338"/>
          </a:xfrm>
          <a:prstGeom prst="rect">
            <a:avLst/>
          </a:prstGeom>
        </p:spPr>
      </p:pic>
      <p:sp>
        <p:nvSpPr>
          <p:cNvPr id="6" name="Slide Number Placeholder 5"/>
          <p:cNvSpPr>
            <a:spLocks noGrp="1"/>
          </p:cNvSpPr>
          <p:nvPr>
            <p:ph type="sldNum" sz="quarter" idx="4"/>
          </p:nvPr>
        </p:nvSpPr>
        <p:spPr>
          <a:xfrm>
            <a:off x="9261420" y="6388746"/>
            <a:ext cx="493059" cy="371836"/>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5D5ACDC5-7D88-4043-A5E3-34CEDBAF337A}" type="slidenum">
              <a:rPr lang="en-US" smtClean="0"/>
              <a:pPr/>
              <a:t>‹#›</a:t>
            </a:fld>
            <a:endParaRPr lang="en-US" dirty="0"/>
          </a:p>
        </p:txBody>
      </p:sp>
      <p:pic>
        <p:nvPicPr>
          <p:cNvPr id="9" name="Picture 8">
            <a:extLst>
              <a:ext uri="{FF2B5EF4-FFF2-40B4-BE49-F238E27FC236}">
                <a16:creationId xmlns:a16="http://schemas.microsoft.com/office/drawing/2014/main" id="{4A456A69-7DAC-864B-A276-4526E712022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38200" y="6328272"/>
            <a:ext cx="2092380" cy="432310"/>
          </a:xfrm>
          <a:prstGeom prst="rect">
            <a:avLst/>
          </a:prstGeom>
        </p:spPr>
      </p:pic>
    </p:spTree>
    <p:extLst>
      <p:ext uri="{BB962C8B-B14F-4D97-AF65-F5344CB8AC3E}">
        <p14:creationId xmlns:p14="http://schemas.microsoft.com/office/powerpoint/2010/main" val="4070209190"/>
      </p:ext>
    </p:extLst>
  </p:cSld>
  <p:clrMap bg1="dk1" tx1="lt1" bg2="dk2" tx2="lt2" accent1="accent1" accent2="accent2" accent3="accent3" accent4="accent4" accent5="accent5" accent6="accent6" hlink="hlink" folHlink="folHlink"/>
  <p:sldLayoutIdLst>
    <p:sldLayoutId id="2147483672" r:id="rId1"/>
    <p:sldLayoutId id="2147483760" r:id="rId2"/>
    <p:sldLayoutId id="2147483761" r:id="rId3"/>
    <p:sldLayoutId id="2147483762" r:id="rId4"/>
    <p:sldLayoutId id="2147483763" r:id="rId5"/>
    <p:sldLayoutId id="2147483764" r:id="rId6"/>
  </p:sldLayoutIdLst>
  <p:hf hdr="0" ftr="0" dt="0"/>
  <p:txStyles>
    <p:titleStyle>
      <a:lvl1pPr algn="l" defTabSz="914400" rtl="0" eaLnBrk="1" latinLnBrk="0" hangingPunct="1">
        <a:lnSpc>
          <a:spcPct val="90000"/>
        </a:lnSpc>
        <a:spcBef>
          <a:spcPct val="0"/>
        </a:spcBef>
        <a:buNone/>
        <a:defRPr sz="4400" b="1" i="0" kern="1200" baseline="0">
          <a:solidFill>
            <a:srgbClr val="53565A"/>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53565A"/>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3565A"/>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3565A"/>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65A"/>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65A"/>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7DC3E6-F61E-881E-3407-3593F7B0E2C5}"/>
              </a:ext>
            </a:extLst>
          </p:cNvPr>
          <p:cNvSpPr/>
          <p:nvPr userDrawn="1"/>
        </p:nvSpPr>
        <p:spPr>
          <a:xfrm>
            <a:off x="0" y="0"/>
            <a:ext cx="12192000" cy="6176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3C96A7AC-248A-C156-3BDE-235FCD350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8" name="Text Placeholder 2">
            <a:extLst>
              <a:ext uri="{FF2B5EF4-FFF2-40B4-BE49-F238E27FC236}">
                <a16:creationId xmlns:a16="http://schemas.microsoft.com/office/drawing/2014/main" id="{7A7F0D34-BADE-3C4B-81A2-DD3ED96A3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24E43EC8-6A33-93A2-EFD5-10F7B763AA3B}"/>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E44E12E8-1F80-47BE-D339-F30DD34A20CF}"/>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pic>
        <p:nvPicPr>
          <p:cNvPr id="5" name="Picture 4">
            <a:extLst>
              <a:ext uri="{FF2B5EF4-FFF2-40B4-BE49-F238E27FC236}">
                <a16:creationId xmlns:a16="http://schemas.microsoft.com/office/drawing/2014/main" id="{07AA82C0-C13A-0499-4B81-2FC6A48356F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838200" y="6328272"/>
            <a:ext cx="2092380" cy="432310"/>
          </a:xfrm>
          <a:prstGeom prst="rect">
            <a:avLst/>
          </a:prstGeom>
        </p:spPr>
      </p:pic>
    </p:spTree>
    <p:extLst>
      <p:ext uri="{BB962C8B-B14F-4D97-AF65-F5344CB8AC3E}">
        <p14:creationId xmlns:p14="http://schemas.microsoft.com/office/powerpoint/2010/main" val="323896991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Lst>
  <p:hf hdr="0" ftr="0" dt="0"/>
  <p:txStyles>
    <p:titleStyle>
      <a:lvl1pPr algn="l" defTabSz="914400" rtl="0" eaLnBrk="1" latinLnBrk="0" hangingPunct="1">
        <a:lnSpc>
          <a:spcPct val="90000"/>
        </a:lnSpc>
        <a:spcBef>
          <a:spcPct val="0"/>
        </a:spcBef>
        <a:buNone/>
        <a:defRPr sz="4400" b="1" i="0" kern="1200" spc="3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necktie, person, wall&#10;&#10;Description automatically generated">
            <a:extLst>
              <a:ext uri="{FF2B5EF4-FFF2-40B4-BE49-F238E27FC236}">
                <a16:creationId xmlns:a16="http://schemas.microsoft.com/office/drawing/2014/main" id="{21854E27-3C31-9946-B8B3-CD33EF6D17CE}"/>
              </a:ext>
            </a:extLst>
          </p:cNvPr>
          <p:cNvPicPr>
            <a:picLocks noChangeAspect="1"/>
          </p:cNvPicPr>
          <p:nvPr userDrawn="1"/>
        </p:nvPicPr>
        <p:blipFill>
          <a:blip r:embed="rId5">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8D390AF-9F76-EECC-D827-FF7CF6337E27}"/>
              </a:ext>
            </a:extLst>
          </p:cNvPr>
          <p:cNvPicPr>
            <a:picLocks noChangeAspect="1"/>
          </p:cNvPicPr>
          <p:nvPr userDrawn="1"/>
        </p:nvPicPr>
        <p:blipFill>
          <a:blip r:embed="rId6">
            <a:alphaModFix amt="50000"/>
          </a:blip>
          <a:stretch>
            <a:fillRect/>
          </a:stretch>
        </p:blipFill>
        <p:spPr>
          <a:xfrm>
            <a:off x="10873448" y="5643154"/>
            <a:ext cx="1318552" cy="121484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07270" y="577762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4" name="Picture 3">
            <a:extLst>
              <a:ext uri="{FF2B5EF4-FFF2-40B4-BE49-F238E27FC236}">
                <a16:creationId xmlns:a16="http://schemas.microsoft.com/office/drawing/2014/main" id="{7908101C-8DB4-FC4A-9BAB-A8D9214BCFE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7" name="Picture 6">
            <a:extLst>
              <a:ext uri="{FF2B5EF4-FFF2-40B4-BE49-F238E27FC236}">
                <a16:creationId xmlns:a16="http://schemas.microsoft.com/office/drawing/2014/main" id="{98105256-D716-5E49-906D-42590D8E2F4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spTree>
    <p:extLst>
      <p:ext uri="{BB962C8B-B14F-4D97-AF65-F5344CB8AC3E}">
        <p14:creationId xmlns:p14="http://schemas.microsoft.com/office/powerpoint/2010/main" val="482679690"/>
      </p:ext>
    </p:extLst>
  </p:cSld>
  <p:clrMap bg1="lt1" tx1="dk1" bg2="lt2" tx2="dk2" accent1="accent1" accent2="accent2" accent3="accent3" accent4="accent4" accent5="accent5" accent6="accent6" hlink="hlink" folHlink="folHlink"/>
  <p:sldLayoutIdLst>
    <p:sldLayoutId id="2147483726" r:id="rId1"/>
    <p:sldLayoutId id="2147483766" r:id="rId2"/>
    <p:sldLayoutId id="2147483663" r:id="rId3"/>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12" name="Picture 11">
            <a:extLst>
              <a:ext uri="{FF2B5EF4-FFF2-40B4-BE49-F238E27FC236}">
                <a16:creationId xmlns:a16="http://schemas.microsoft.com/office/drawing/2014/main" id="{AAE5985F-C12D-734A-9AA5-3F84BA50C2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11" name="Picture 10">
            <a:extLst>
              <a:ext uri="{FF2B5EF4-FFF2-40B4-BE49-F238E27FC236}">
                <a16:creationId xmlns:a16="http://schemas.microsoft.com/office/drawing/2014/main" id="{19426CF1-3C96-4D4E-AE4F-2CF2CCBE33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4" name="Picture 3">
            <a:extLst>
              <a:ext uri="{FF2B5EF4-FFF2-40B4-BE49-F238E27FC236}">
                <a16:creationId xmlns:a16="http://schemas.microsoft.com/office/drawing/2014/main" id="{D2CAF516-4C4A-9A07-3D51-9FD0C0CA542F}"/>
              </a:ext>
            </a:extLst>
          </p:cNvPr>
          <p:cNvPicPr>
            <a:picLocks noChangeAspect="1"/>
          </p:cNvPicPr>
          <p:nvPr userDrawn="1"/>
        </p:nvPicPr>
        <p:blipFill>
          <a:blip r:embed="rId8">
            <a:alphaModFix amt="50000"/>
          </a:blip>
          <a:stretch>
            <a:fillRect/>
          </a:stretch>
        </p:blipFill>
        <p:spPr>
          <a:xfrm>
            <a:off x="10959657" y="5643154"/>
            <a:ext cx="1214846" cy="1214846"/>
          </a:xfrm>
          <a:prstGeom prst="rect">
            <a:avLst/>
          </a:prstGeom>
        </p:spPr>
      </p:pic>
      <p:sp>
        <p:nvSpPr>
          <p:cNvPr id="6" name="Slide Number Placeholder 5"/>
          <p:cNvSpPr>
            <a:spLocks noGrp="1"/>
          </p:cNvSpPr>
          <p:nvPr>
            <p:ph type="sldNum" sz="quarter" idx="4"/>
          </p:nvPr>
        </p:nvSpPr>
        <p:spPr>
          <a:xfrm>
            <a:off x="11069748" y="586066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928850024"/>
      </p:ext>
    </p:extLst>
  </p:cSld>
  <p:clrMap bg1="lt1" tx1="dk1" bg2="lt2" tx2="dk2" accent1="accent1" accent2="accent2" accent3="accent3" accent4="accent4" accent5="accent5" accent6="accent6" hlink="hlink" folHlink="folHlink"/>
  <p:sldLayoutIdLst>
    <p:sldLayoutId id="2147483742" r:id="rId1"/>
    <p:sldLayoutId id="2147483767" r:id="rId2"/>
    <p:sldLayoutId id="2147483743"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80512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12" name="Picture 11">
            <a:extLst>
              <a:ext uri="{FF2B5EF4-FFF2-40B4-BE49-F238E27FC236}">
                <a16:creationId xmlns:a16="http://schemas.microsoft.com/office/drawing/2014/main" id="{BE8E77DB-8B61-0E4F-A43A-82136F19793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11" name="Picture 10">
            <a:extLst>
              <a:ext uri="{FF2B5EF4-FFF2-40B4-BE49-F238E27FC236}">
                <a16:creationId xmlns:a16="http://schemas.microsoft.com/office/drawing/2014/main" id="{82336AC3-46DF-AF4A-92A7-DE9C40EC1A0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4" name="Picture 3">
            <a:extLst>
              <a:ext uri="{FF2B5EF4-FFF2-40B4-BE49-F238E27FC236}">
                <a16:creationId xmlns:a16="http://schemas.microsoft.com/office/drawing/2014/main" id="{58D7A64F-F79B-74B5-5522-374B296D1F55}"/>
              </a:ext>
            </a:extLst>
          </p:cNvPr>
          <p:cNvPicPr>
            <a:picLocks noChangeAspect="1"/>
          </p:cNvPicPr>
          <p:nvPr userDrawn="1"/>
        </p:nvPicPr>
        <p:blipFill>
          <a:blip r:embed="rId8">
            <a:alphaModFix amt="50000"/>
          </a:blip>
          <a:stretch>
            <a:fillRect/>
          </a:stretch>
        </p:blipFill>
        <p:spPr>
          <a:xfrm>
            <a:off x="9916910" y="6176962"/>
            <a:ext cx="2275089" cy="679473"/>
          </a:xfrm>
          <a:prstGeom prst="rect">
            <a:avLst/>
          </a:prstGeom>
        </p:spPr>
      </p:pic>
    </p:spTree>
    <p:extLst>
      <p:ext uri="{BB962C8B-B14F-4D97-AF65-F5344CB8AC3E}">
        <p14:creationId xmlns:p14="http://schemas.microsoft.com/office/powerpoint/2010/main" val="542950439"/>
      </p:ext>
    </p:extLst>
  </p:cSld>
  <p:clrMap bg1="lt1" tx1="dk1" bg2="lt2" tx2="dk2" accent1="accent1" accent2="accent2" accent3="accent3" accent4="accent4" accent5="accent5" accent6="accent6" hlink="hlink" folHlink="folHlink"/>
  <p:sldLayoutIdLst>
    <p:sldLayoutId id="2147483745" r:id="rId1"/>
    <p:sldLayoutId id="2147483768" r:id="rId2"/>
    <p:sldLayoutId id="2147483746"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4" name="Picture 3">
            <a:extLst>
              <a:ext uri="{FF2B5EF4-FFF2-40B4-BE49-F238E27FC236}">
                <a16:creationId xmlns:a16="http://schemas.microsoft.com/office/drawing/2014/main" id="{7908101C-8DB4-FC4A-9BAB-A8D9214BCFE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7" name="Picture 6">
            <a:extLst>
              <a:ext uri="{FF2B5EF4-FFF2-40B4-BE49-F238E27FC236}">
                <a16:creationId xmlns:a16="http://schemas.microsoft.com/office/drawing/2014/main" id="{98105256-D716-5E49-906D-42590D8E2F4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5" name="Picture 4">
            <a:extLst>
              <a:ext uri="{FF2B5EF4-FFF2-40B4-BE49-F238E27FC236}">
                <a16:creationId xmlns:a16="http://schemas.microsoft.com/office/drawing/2014/main" id="{5096EDE1-7978-CB6F-95A6-1606694F753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32863"/>
          <a:stretch/>
        </p:blipFill>
        <p:spPr>
          <a:xfrm>
            <a:off x="3563470" y="6136154"/>
            <a:ext cx="7772400" cy="721846"/>
          </a:xfrm>
          <a:prstGeom prst="rect">
            <a:avLst/>
          </a:prstGeom>
        </p:spPr>
      </p:pic>
    </p:spTree>
    <p:extLst>
      <p:ext uri="{BB962C8B-B14F-4D97-AF65-F5344CB8AC3E}">
        <p14:creationId xmlns:p14="http://schemas.microsoft.com/office/powerpoint/2010/main" val="40172905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522E5-A3E3-A28C-E303-29D3256ABB58}"/>
              </a:ext>
            </a:extLst>
          </p:cNvPr>
          <p:cNvPicPr>
            <a:picLocks noChangeAspect="1"/>
          </p:cNvPicPr>
          <p:nvPr userDrawn="1"/>
        </p:nvPicPr>
        <p:blipFill rotWithShape="1">
          <a:blip r:embed="rId5" cstate="print">
            <a:alphaModFix amt="60000"/>
            <a:extLst>
              <a:ext uri="{28A0092B-C50C-407E-A947-70E740481C1C}">
                <a14:useLocalDpi xmlns:a14="http://schemas.microsoft.com/office/drawing/2010/main" val="0"/>
              </a:ext>
            </a:extLst>
          </a:blip>
          <a:srcRect r="27241"/>
          <a:stretch/>
        </p:blipFill>
        <p:spPr>
          <a:xfrm>
            <a:off x="4612901" y="0"/>
            <a:ext cx="7590250" cy="6858000"/>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pic>
        <p:nvPicPr>
          <p:cNvPr id="11" name="Picture 10">
            <a:extLst>
              <a:ext uri="{FF2B5EF4-FFF2-40B4-BE49-F238E27FC236}">
                <a16:creationId xmlns:a16="http://schemas.microsoft.com/office/drawing/2014/main" id="{E90A911B-4104-8240-8E33-23E5B2646CB8}"/>
              </a:ext>
            </a:extLst>
          </p:cNvPr>
          <p:cNvPicPr>
            <a:picLocks noChangeAspect="1"/>
          </p:cNvPicPr>
          <p:nvPr userDrawn="1"/>
        </p:nvPicPr>
        <p:blipFill>
          <a:blip r:embed="rId6"/>
          <a:stretch>
            <a:fillRect/>
          </a:stretch>
        </p:blipFill>
        <p:spPr>
          <a:xfrm>
            <a:off x="8470230" y="6031975"/>
            <a:ext cx="2512509" cy="841659"/>
          </a:xfrm>
          <a:prstGeom prst="rect">
            <a:avLst/>
          </a:prstGeom>
        </p:spPr>
      </p:pic>
      <p:pic>
        <p:nvPicPr>
          <p:cNvPr id="10" name="Picture 9">
            <a:extLst>
              <a:ext uri="{FF2B5EF4-FFF2-40B4-BE49-F238E27FC236}">
                <a16:creationId xmlns:a16="http://schemas.microsoft.com/office/drawing/2014/main" id="{98EC1546-0B4A-E440-9545-8E302057B81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4" name="Picture 3">
            <a:extLst>
              <a:ext uri="{FF2B5EF4-FFF2-40B4-BE49-F238E27FC236}">
                <a16:creationId xmlns:a16="http://schemas.microsoft.com/office/drawing/2014/main" id="{E420161C-3FD6-D07C-40F2-4B4EFECF2DE8}"/>
              </a:ext>
            </a:extLst>
          </p:cNvPr>
          <p:cNvPicPr>
            <a:picLocks noChangeAspect="1"/>
          </p:cNvPicPr>
          <p:nvPr userDrawn="1"/>
        </p:nvPicPr>
        <p:blipFill>
          <a:blip r:embed="rId8">
            <a:alphaModFix amt="50000"/>
          </a:blip>
          <a:stretch>
            <a:fillRect/>
          </a:stretch>
        </p:blipFill>
        <p:spPr>
          <a:xfrm flipH="1">
            <a:off x="0" y="5878286"/>
            <a:ext cx="979714" cy="979714"/>
          </a:xfrm>
          <a:prstGeom prst="rect">
            <a:avLst/>
          </a:prstGeom>
        </p:spPr>
      </p:pic>
    </p:spTree>
    <p:extLst>
      <p:ext uri="{BB962C8B-B14F-4D97-AF65-F5344CB8AC3E}">
        <p14:creationId xmlns:p14="http://schemas.microsoft.com/office/powerpoint/2010/main" val="3666742933"/>
      </p:ext>
    </p:extLst>
  </p:cSld>
  <p:clrMap bg1="lt1" tx1="dk1" bg2="lt2" tx2="dk2" accent1="accent1" accent2="accent2" accent3="accent3" accent4="accent4" accent5="accent5" accent6="accent6" hlink="hlink" folHlink="folHlink"/>
  <p:sldLayoutIdLst>
    <p:sldLayoutId id="2147483739" r:id="rId1"/>
    <p:sldLayoutId id="2147483773" r:id="rId2"/>
    <p:sldLayoutId id="2147483740" r:id="rId3"/>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kancare.ks.gov/consumers/working-healthy/steps"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wisegeek.com/what-is-a-waiver-program.htm" TargetMode="External"/><Relationship Id="rId2" Type="http://schemas.openxmlformats.org/officeDocument/2006/relationships/hyperlink" Target="https://www.wisegeek.com/what-is-medicaid.htm" TargetMode="External"/><Relationship Id="rId1" Type="http://schemas.openxmlformats.org/officeDocument/2006/relationships/slideLayout" Target="../slideLayouts/slideLayout8.xml"/><Relationship Id="rId5" Type="http://schemas.openxmlformats.org/officeDocument/2006/relationships/hyperlink" Target="https://www.wisegeek.com/what-is-personal-care.htm" TargetMode="External"/><Relationship Id="rId4" Type="http://schemas.openxmlformats.org/officeDocument/2006/relationships/hyperlink" Target="https://www.wisegeek.com/what-are-nursing-homes.htm"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www.kdads.ks.gov/commissions/home-community-based-services-(hcbs)"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366" y="1041400"/>
            <a:ext cx="10377268" cy="2387600"/>
          </a:xfrm>
        </p:spPr>
        <p:txBody>
          <a:bodyPr>
            <a:normAutofit fontScale="90000"/>
          </a:bodyPr>
          <a:lstStyle/>
          <a:p>
            <a:r>
              <a:rPr lang="en-US" b="0" dirty="0"/>
              <a:t>A Deep Dive Into Kansas Medicaid Waiver, Supports and Services </a:t>
            </a:r>
          </a:p>
        </p:txBody>
      </p:sp>
      <p:sp>
        <p:nvSpPr>
          <p:cNvPr id="3" name="Content Placeholder 2"/>
          <p:cNvSpPr>
            <a:spLocks noGrp="1"/>
          </p:cNvSpPr>
          <p:nvPr>
            <p:ph type="subTitle" idx="1"/>
          </p:nvPr>
        </p:nvSpPr>
        <p:spPr>
          <a:xfrm>
            <a:off x="1144172" y="3626656"/>
            <a:ext cx="9144000" cy="1655762"/>
          </a:xfrm>
        </p:spPr>
        <p:txBody>
          <a:bodyPr/>
          <a:lstStyle/>
          <a:p>
            <a:r>
              <a:rPr lang="en-US" dirty="0"/>
              <a:t> </a:t>
            </a:r>
          </a:p>
          <a:p>
            <a:r>
              <a:rPr lang="en-US" dirty="0"/>
              <a:t> </a:t>
            </a:r>
          </a:p>
        </p:txBody>
      </p:sp>
      <p:sp>
        <p:nvSpPr>
          <p:cNvPr id="4" name="Slide Number Placeholder 3">
            <a:extLst>
              <a:ext uri="{FF2B5EF4-FFF2-40B4-BE49-F238E27FC236}">
                <a16:creationId xmlns:a16="http://schemas.microsoft.com/office/drawing/2014/main" id="{E801B68D-7520-A643-8403-20B6C260ABBC}"/>
              </a:ext>
            </a:extLst>
          </p:cNvPr>
          <p:cNvSpPr>
            <a:spLocks noGrp="1"/>
          </p:cNvSpPr>
          <p:nvPr>
            <p:ph type="sldNum" sz="quarter" idx="4"/>
          </p:nvPr>
        </p:nvSpPr>
        <p:spPr/>
        <p:txBody>
          <a:bodyPr/>
          <a:lstStyle/>
          <a:p>
            <a:fld id="{5D5ACDC5-7D88-4043-A5E3-34CEDBAF337A}" type="slidenum">
              <a:rPr lang="en-US" smtClean="0"/>
              <a:pPr/>
              <a:t>1</a:t>
            </a:fld>
            <a:endParaRPr lang="en-US" dirty="0"/>
          </a:p>
        </p:txBody>
      </p:sp>
      <p:sp>
        <p:nvSpPr>
          <p:cNvPr id="5" name="Content Placeholder 1">
            <a:extLst>
              <a:ext uri="{FF2B5EF4-FFF2-40B4-BE49-F238E27FC236}">
                <a16:creationId xmlns:a16="http://schemas.microsoft.com/office/drawing/2014/main" id="{5317E68D-65A8-D9C5-DA78-99C0A7473B2D}"/>
              </a:ext>
            </a:extLst>
          </p:cNvPr>
          <p:cNvSpPr txBox="1">
            <a:spLocks noChangeArrowheads="1"/>
          </p:cNvSpPr>
          <p:nvPr/>
        </p:nvSpPr>
        <p:spPr>
          <a:xfrm>
            <a:off x="2375365" y="3626656"/>
            <a:ext cx="7704137" cy="33337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baseline="0">
                <a:solidFill>
                  <a:srgbClr val="005CB9"/>
                </a:solidFill>
                <a:latin typeface="VAG Rounded Next" panose="020F05020202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VAG Rounded Next" panose="020F05020202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VAG Rounded Next" panose="020F05020202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VAG Rounded Next" panose="020F05020202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VAG Rounded Next" panose="020F05020202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b="1" dirty="0"/>
              <a:t>Sean Swindler, </a:t>
            </a:r>
            <a:r>
              <a:rPr lang="en-US" altLang="en-US" b="1" dirty="0" err="1"/>
              <a:t>M.S.Ed</a:t>
            </a:r>
            <a:r>
              <a:rPr lang="en-US" altLang="en-US" b="1" dirty="0"/>
              <a:t>.</a:t>
            </a:r>
            <a:br>
              <a:rPr lang="en-US" altLang="en-US" b="1" dirty="0"/>
            </a:br>
            <a:r>
              <a:rPr lang="en-US" altLang="en-US" b="1" dirty="0"/>
              <a:t>Kansas University Center on Developmental Disabilities</a:t>
            </a:r>
            <a:br>
              <a:rPr lang="en-US" altLang="en-US" b="1" dirty="0"/>
            </a:br>
            <a:r>
              <a:rPr lang="en-US" altLang="en-US" b="1" dirty="0"/>
              <a:t>Kansas Center for Autism Research and Training</a:t>
            </a:r>
          </a:p>
        </p:txBody>
      </p:sp>
    </p:spTree>
    <p:extLst>
      <p:ext uri="{BB962C8B-B14F-4D97-AF65-F5344CB8AC3E}">
        <p14:creationId xmlns:p14="http://schemas.microsoft.com/office/powerpoint/2010/main" val="770317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557B-BDBA-341F-2942-F327F9036F87}"/>
              </a:ext>
            </a:extLst>
          </p:cNvPr>
          <p:cNvSpPr>
            <a:spLocks noGrp="1"/>
          </p:cNvSpPr>
          <p:nvPr>
            <p:ph type="title"/>
          </p:nvPr>
        </p:nvSpPr>
        <p:spPr>
          <a:xfrm>
            <a:off x="613117" y="0"/>
            <a:ext cx="10515600" cy="1325563"/>
          </a:xfrm>
        </p:spPr>
        <p:txBody>
          <a:bodyPr/>
          <a:lstStyle/>
          <a:p>
            <a:r>
              <a:rPr lang="en-US" b="0" u="sng" dirty="0"/>
              <a:t>Transition Checklist </a:t>
            </a:r>
          </a:p>
        </p:txBody>
      </p:sp>
      <p:sp>
        <p:nvSpPr>
          <p:cNvPr id="4" name="Slide Number Placeholder 3">
            <a:extLst>
              <a:ext uri="{FF2B5EF4-FFF2-40B4-BE49-F238E27FC236}">
                <a16:creationId xmlns:a16="http://schemas.microsoft.com/office/drawing/2014/main" id="{2D9E0E16-8C53-23EF-BA95-256DBEC496FB}"/>
              </a:ext>
            </a:extLst>
          </p:cNvPr>
          <p:cNvSpPr>
            <a:spLocks noGrp="1"/>
          </p:cNvSpPr>
          <p:nvPr>
            <p:ph type="sldNum" sz="quarter" idx="12"/>
          </p:nvPr>
        </p:nvSpPr>
        <p:spPr/>
        <p:txBody>
          <a:bodyPr/>
          <a:lstStyle/>
          <a:p>
            <a:fld id="{5D5ACDC5-7D88-4043-A5E3-34CEDBAF337A}" type="slidenum">
              <a:rPr lang="en-US" smtClean="0"/>
              <a:t>10</a:t>
            </a:fld>
            <a:endParaRPr lang="en-US"/>
          </a:p>
        </p:txBody>
      </p:sp>
      <p:pic>
        <p:nvPicPr>
          <p:cNvPr id="5" name="Picture 4">
            <a:extLst>
              <a:ext uri="{FF2B5EF4-FFF2-40B4-BE49-F238E27FC236}">
                <a16:creationId xmlns:a16="http://schemas.microsoft.com/office/drawing/2014/main" id="{E6A2CC56-86A3-A47D-3661-C873E7FB5E41}"/>
              </a:ext>
            </a:extLst>
          </p:cNvPr>
          <p:cNvPicPr>
            <a:picLocks noChangeAspect="1"/>
          </p:cNvPicPr>
          <p:nvPr/>
        </p:nvPicPr>
        <p:blipFill>
          <a:blip r:embed="rId2"/>
          <a:stretch>
            <a:fillRect/>
          </a:stretch>
        </p:blipFill>
        <p:spPr>
          <a:xfrm>
            <a:off x="2792941" y="1752353"/>
            <a:ext cx="7515499" cy="4386478"/>
          </a:xfrm>
          <a:prstGeom prst="rect">
            <a:avLst/>
          </a:prstGeom>
        </p:spPr>
      </p:pic>
      <p:sp>
        <p:nvSpPr>
          <p:cNvPr id="6" name="TextBox 5">
            <a:extLst>
              <a:ext uri="{FF2B5EF4-FFF2-40B4-BE49-F238E27FC236}">
                <a16:creationId xmlns:a16="http://schemas.microsoft.com/office/drawing/2014/main" id="{378585AA-6166-48FE-AB7B-CEFED95F6E17}"/>
              </a:ext>
            </a:extLst>
          </p:cNvPr>
          <p:cNvSpPr txBox="1"/>
          <p:nvPr/>
        </p:nvSpPr>
        <p:spPr>
          <a:xfrm>
            <a:off x="2792941" y="1275018"/>
            <a:ext cx="7515499" cy="590550"/>
          </a:xfrm>
          <a:prstGeom prst="rect">
            <a:avLst/>
          </a:prstGeom>
          <a:noFill/>
        </p:spPr>
        <p:txBody>
          <a:bodyPr wrap="square">
            <a:spAutoFit/>
          </a:bodyPr>
          <a:lstStyle/>
          <a:p>
            <a:pPr algn="ctr" eaLnBrk="1" fontAlgn="auto" hangingPunct="1">
              <a:lnSpc>
                <a:spcPct val="90000"/>
              </a:lnSpc>
              <a:buClr>
                <a:schemeClr val="accent1">
                  <a:lumMod val="75000"/>
                </a:schemeClr>
              </a:buClr>
              <a:defRPr/>
            </a:pPr>
            <a:r>
              <a:rPr lang="en-US" altLang="en-US" b="1" dirty="0">
                <a:solidFill>
                  <a:srgbClr val="005EB8"/>
                </a:solidFill>
                <a:latin typeface="VAG Rounded Next" panose="020F0502020203020204"/>
              </a:rPr>
              <a:t>3. PRE-ETTS (Pre-Employment Transition Services)</a:t>
            </a:r>
          </a:p>
          <a:p>
            <a:pPr algn="ctr" eaLnBrk="1" fontAlgn="auto" hangingPunct="1">
              <a:lnSpc>
                <a:spcPct val="90000"/>
              </a:lnSpc>
              <a:buClr>
                <a:schemeClr val="accent1">
                  <a:lumMod val="75000"/>
                </a:schemeClr>
              </a:buClr>
              <a:defRPr/>
            </a:pPr>
            <a:endParaRPr lang="en-US" altLang="en-US" b="1" dirty="0">
              <a:solidFill>
                <a:srgbClr val="005EB8"/>
              </a:solidFill>
            </a:endParaRPr>
          </a:p>
        </p:txBody>
      </p:sp>
    </p:spTree>
    <p:extLst>
      <p:ext uri="{BB962C8B-B14F-4D97-AF65-F5344CB8AC3E}">
        <p14:creationId xmlns:p14="http://schemas.microsoft.com/office/powerpoint/2010/main" val="206827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ADF546-3996-0762-DFE1-C86349E1A4B8}"/>
              </a:ext>
            </a:extLst>
          </p:cNvPr>
          <p:cNvSpPr>
            <a:spLocks noGrp="1"/>
          </p:cNvSpPr>
          <p:nvPr>
            <p:ph type="sldNum" sz="quarter" idx="12"/>
          </p:nvPr>
        </p:nvSpPr>
        <p:spPr/>
        <p:txBody>
          <a:bodyPr/>
          <a:lstStyle/>
          <a:p>
            <a:fld id="{5D5ACDC5-7D88-4043-A5E3-34CEDBAF337A}" type="slidenum">
              <a:rPr lang="en-US" smtClean="0"/>
              <a:t>11</a:t>
            </a:fld>
            <a:endParaRPr lang="en-US"/>
          </a:p>
        </p:txBody>
      </p:sp>
      <p:sp>
        <p:nvSpPr>
          <p:cNvPr id="5" name="TextBox 4">
            <a:extLst>
              <a:ext uri="{FF2B5EF4-FFF2-40B4-BE49-F238E27FC236}">
                <a16:creationId xmlns:a16="http://schemas.microsoft.com/office/drawing/2014/main" id="{8FB48DE2-F816-E453-0BBC-44E78C6755E0}"/>
              </a:ext>
            </a:extLst>
          </p:cNvPr>
          <p:cNvSpPr txBox="1"/>
          <p:nvPr/>
        </p:nvSpPr>
        <p:spPr>
          <a:xfrm>
            <a:off x="1066800" y="161925"/>
            <a:ext cx="8077200" cy="590550"/>
          </a:xfrm>
          <a:prstGeom prst="rect">
            <a:avLst/>
          </a:prstGeom>
          <a:noFill/>
        </p:spPr>
        <p:txBody>
          <a:bodyPr>
            <a:spAutoFit/>
          </a:bodyPr>
          <a:lstStyle/>
          <a:p>
            <a:pPr eaLnBrk="1" fontAlgn="auto" hangingPunct="1">
              <a:lnSpc>
                <a:spcPct val="90000"/>
              </a:lnSpc>
              <a:buClr>
                <a:schemeClr val="accent1">
                  <a:lumMod val="75000"/>
                </a:schemeClr>
              </a:buClr>
              <a:defRPr/>
            </a:pPr>
            <a:r>
              <a:rPr lang="en-US" altLang="en-US" b="1" dirty="0">
                <a:solidFill>
                  <a:srgbClr val="005EB8"/>
                </a:solidFill>
                <a:latin typeface="VAG Rounded Next" panose="020F0502020203020204"/>
              </a:rPr>
              <a:t>3. PRE-ETTS (Pre-Employment Transition Services)</a:t>
            </a:r>
          </a:p>
          <a:p>
            <a:pPr eaLnBrk="1" fontAlgn="auto" hangingPunct="1">
              <a:lnSpc>
                <a:spcPct val="90000"/>
              </a:lnSpc>
              <a:buClr>
                <a:schemeClr val="accent1">
                  <a:lumMod val="75000"/>
                </a:schemeClr>
              </a:buClr>
              <a:defRPr/>
            </a:pPr>
            <a:endParaRPr lang="en-US" altLang="en-US" b="1" dirty="0">
              <a:solidFill>
                <a:srgbClr val="005EB8"/>
              </a:solidFill>
              <a:latin typeface="VAG Rounded Next" panose="020F0502020203020204"/>
            </a:endParaRPr>
          </a:p>
        </p:txBody>
      </p:sp>
      <p:pic>
        <p:nvPicPr>
          <p:cNvPr id="6" name="Picture 5">
            <a:extLst>
              <a:ext uri="{FF2B5EF4-FFF2-40B4-BE49-F238E27FC236}">
                <a16:creationId xmlns:a16="http://schemas.microsoft.com/office/drawing/2014/main" id="{953918BC-317E-96A7-7FFD-96F3E72C863E}"/>
              </a:ext>
            </a:extLst>
          </p:cNvPr>
          <p:cNvPicPr>
            <a:picLocks noChangeAspect="1"/>
          </p:cNvPicPr>
          <p:nvPr/>
        </p:nvPicPr>
        <p:blipFill>
          <a:blip r:embed="rId2"/>
          <a:stretch>
            <a:fillRect/>
          </a:stretch>
        </p:blipFill>
        <p:spPr>
          <a:xfrm>
            <a:off x="2459421" y="752475"/>
            <a:ext cx="7273158" cy="5755123"/>
          </a:xfrm>
          <a:prstGeom prst="rect">
            <a:avLst/>
          </a:prstGeom>
        </p:spPr>
      </p:pic>
    </p:spTree>
    <p:extLst>
      <p:ext uri="{BB962C8B-B14F-4D97-AF65-F5344CB8AC3E}">
        <p14:creationId xmlns:p14="http://schemas.microsoft.com/office/powerpoint/2010/main" val="2453605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2D15-9496-0CEC-A304-A3475F798D5B}"/>
              </a:ext>
            </a:extLst>
          </p:cNvPr>
          <p:cNvSpPr>
            <a:spLocks noGrp="1"/>
          </p:cNvSpPr>
          <p:nvPr>
            <p:ph type="title"/>
          </p:nvPr>
        </p:nvSpPr>
        <p:spPr/>
        <p:txBody>
          <a:bodyPr/>
          <a:lstStyle/>
          <a:p>
            <a:r>
              <a:rPr lang="en-US" b="0" u="sng" dirty="0"/>
              <a:t>Transition Checklist</a:t>
            </a:r>
          </a:p>
        </p:txBody>
      </p:sp>
      <p:sp>
        <p:nvSpPr>
          <p:cNvPr id="4" name="Slide Number Placeholder 3">
            <a:extLst>
              <a:ext uri="{FF2B5EF4-FFF2-40B4-BE49-F238E27FC236}">
                <a16:creationId xmlns:a16="http://schemas.microsoft.com/office/drawing/2014/main" id="{8EB93B0D-9945-8D89-587D-72C499CCBD7C}"/>
              </a:ext>
            </a:extLst>
          </p:cNvPr>
          <p:cNvSpPr>
            <a:spLocks noGrp="1"/>
          </p:cNvSpPr>
          <p:nvPr>
            <p:ph type="sldNum" sz="quarter" idx="12"/>
          </p:nvPr>
        </p:nvSpPr>
        <p:spPr/>
        <p:txBody>
          <a:bodyPr/>
          <a:lstStyle/>
          <a:p>
            <a:fld id="{5D5ACDC5-7D88-4043-A5E3-34CEDBAF337A}" type="slidenum">
              <a:rPr lang="en-US" smtClean="0"/>
              <a:t>12</a:t>
            </a:fld>
            <a:endParaRPr lang="en-US"/>
          </a:p>
        </p:txBody>
      </p:sp>
      <p:sp>
        <p:nvSpPr>
          <p:cNvPr id="5" name="TextBox 1">
            <a:extLst>
              <a:ext uri="{FF2B5EF4-FFF2-40B4-BE49-F238E27FC236}">
                <a16:creationId xmlns:a16="http://schemas.microsoft.com/office/drawing/2014/main" id="{CE1D2B26-55F0-1B68-5BEA-E0349E6C084B}"/>
              </a:ext>
            </a:extLst>
          </p:cNvPr>
          <p:cNvSpPr txBox="1">
            <a:spLocks noGrp="1" noChangeArrowheads="1"/>
          </p:cNvSpPr>
          <p:nvPr>
            <p:ph idx="1"/>
          </p:nvPr>
        </p:nvSpPr>
        <p:spPr bwMode="auto">
          <a:xfrm>
            <a:off x="739726" y="1601575"/>
            <a:ext cx="10515600" cy="886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r>
              <a:rPr lang="en-US" altLang="en-US" sz="2800" dirty="0">
                <a:solidFill>
                  <a:srgbClr val="005EB8"/>
                </a:solidFill>
                <a:latin typeface="VAG Rounded Next" panose="020F0502020203020204"/>
              </a:rPr>
              <a:t>New:  STEPS program</a:t>
            </a:r>
          </a:p>
          <a:p>
            <a:endParaRPr lang="en-US" altLang="en-US" sz="2800" dirty="0">
              <a:solidFill>
                <a:srgbClr val="005EB8"/>
              </a:solidFill>
              <a:latin typeface="VAG Rounded Next" panose="020F0502020203020204"/>
            </a:endParaRPr>
          </a:p>
          <a:p>
            <a:r>
              <a:rPr lang="en-US" altLang="en-US" sz="2800" dirty="0">
                <a:solidFill>
                  <a:srgbClr val="005EB8"/>
                </a:solidFill>
                <a:latin typeface="VAG Rounded Next" panose="020F0502020203020204"/>
              </a:rPr>
              <a:t>STEPS is a program through KDHE and is facilitated by a Community Services Coordinator who helps participants prepare for employment, increase independence, receive and maintain health care coverage, and provide on-going supports to help maintain employment.</a:t>
            </a:r>
          </a:p>
          <a:p>
            <a:endParaRPr lang="en-US" altLang="en-US" sz="2800" dirty="0">
              <a:solidFill>
                <a:srgbClr val="005EB8"/>
              </a:solidFill>
              <a:latin typeface="VAG Rounded Next" panose="020F0502020203020204"/>
            </a:endParaRPr>
          </a:p>
          <a:p>
            <a:r>
              <a:rPr lang="en-US" altLang="en-US" sz="2800" dirty="0">
                <a:solidFill>
                  <a:srgbClr val="005EB8"/>
                </a:solidFill>
                <a:latin typeface="VAG Rounded Next" panose="020F0502020203020204"/>
                <a:hlinkClick r:id="rId2">
                  <a:extLst>
                    <a:ext uri="{A12FA001-AC4F-418D-AE19-62706E023703}">
                      <ahyp:hlinkClr xmlns:ahyp="http://schemas.microsoft.com/office/drawing/2018/hyperlinkcolor" val="tx"/>
                    </a:ext>
                  </a:extLst>
                </a:hlinkClick>
              </a:rPr>
              <a:t>https://kancare.ks.gov/consumers/working-healthy/steps</a:t>
            </a:r>
            <a:endParaRPr lang="en-US" altLang="en-US" sz="2800" dirty="0">
              <a:solidFill>
                <a:srgbClr val="005EB8"/>
              </a:solidFill>
              <a:latin typeface="VAG Rounded Next" panose="020F0502020203020204"/>
            </a:endParaRPr>
          </a:p>
          <a:p>
            <a:endParaRPr lang="en-US" altLang="en-US" sz="2800" dirty="0"/>
          </a:p>
          <a:p>
            <a:endParaRPr lang="en-US" altLang="en-US" sz="2800" dirty="0"/>
          </a:p>
          <a:p>
            <a:endParaRPr lang="en-US" altLang="en-US" sz="2800" dirty="0"/>
          </a:p>
          <a:p>
            <a:endParaRPr lang="en-US" altLang="en-US" sz="2800" dirty="0"/>
          </a:p>
          <a:p>
            <a:endParaRPr lang="en-US" altLang="en-US" sz="2800" dirty="0"/>
          </a:p>
          <a:p>
            <a:endParaRPr lang="en-US" altLang="en-US" dirty="0"/>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995391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3BAC-9E58-A452-AF6E-14AAD9DAAA7A}"/>
              </a:ext>
            </a:extLst>
          </p:cNvPr>
          <p:cNvSpPr>
            <a:spLocks noGrp="1"/>
          </p:cNvSpPr>
          <p:nvPr>
            <p:ph type="title"/>
          </p:nvPr>
        </p:nvSpPr>
        <p:spPr>
          <a:xfrm>
            <a:off x="154745" y="0"/>
            <a:ext cx="10515600" cy="1325563"/>
          </a:xfrm>
        </p:spPr>
        <p:txBody>
          <a:bodyPr/>
          <a:lstStyle/>
          <a:p>
            <a:r>
              <a:rPr lang="en-US" b="0" u="sng" dirty="0"/>
              <a:t>Transition Checklist </a:t>
            </a:r>
          </a:p>
        </p:txBody>
      </p:sp>
      <p:sp>
        <p:nvSpPr>
          <p:cNvPr id="4" name="Slide Number Placeholder 3">
            <a:extLst>
              <a:ext uri="{FF2B5EF4-FFF2-40B4-BE49-F238E27FC236}">
                <a16:creationId xmlns:a16="http://schemas.microsoft.com/office/drawing/2014/main" id="{F0DD2AAF-FC71-0B22-DBC6-2B30898097D0}"/>
              </a:ext>
            </a:extLst>
          </p:cNvPr>
          <p:cNvSpPr>
            <a:spLocks noGrp="1"/>
          </p:cNvSpPr>
          <p:nvPr>
            <p:ph type="sldNum" sz="quarter" idx="12"/>
          </p:nvPr>
        </p:nvSpPr>
        <p:spPr/>
        <p:txBody>
          <a:bodyPr/>
          <a:lstStyle/>
          <a:p>
            <a:fld id="{5D5ACDC5-7D88-4043-A5E3-34CEDBAF337A}" type="slidenum">
              <a:rPr lang="en-US" smtClean="0"/>
              <a:t>13</a:t>
            </a:fld>
            <a:endParaRPr lang="en-US"/>
          </a:p>
        </p:txBody>
      </p:sp>
      <p:sp>
        <p:nvSpPr>
          <p:cNvPr id="5" name="TextBox 4">
            <a:extLst>
              <a:ext uri="{FF2B5EF4-FFF2-40B4-BE49-F238E27FC236}">
                <a16:creationId xmlns:a16="http://schemas.microsoft.com/office/drawing/2014/main" id="{F5640A84-4946-C109-E9C3-6945FB7AA200}"/>
              </a:ext>
            </a:extLst>
          </p:cNvPr>
          <p:cNvSpPr txBox="1"/>
          <p:nvPr/>
        </p:nvSpPr>
        <p:spPr>
          <a:xfrm>
            <a:off x="154745" y="1506415"/>
            <a:ext cx="12037255" cy="6186309"/>
          </a:xfrm>
          <a:prstGeom prst="rect">
            <a:avLst/>
          </a:prstGeom>
          <a:noFill/>
        </p:spPr>
        <p:txBody>
          <a:bodyPr wrap="square">
            <a:spAutoFit/>
          </a:bodyPr>
          <a:lstStyle/>
          <a:p>
            <a:pPr>
              <a:defRPr/>
            </a:pPr>
            <a:r>
              <a:rPr lang="en-US" dirty="0">
                <a:solidFill>
                  <a:srgbClr val="005EB8"/>
                </a:solidFill>
                <a:latin typeface="VAG Rounded Next" panose="020F0502020203020204"/>
              </a:rPr>
              <a:t>New:  STEPS program</a:t>
            </a:r>
          </a:p>
          <a:p>
            <a:pPr>
              <a:defRPr/>
            </a:pPr>
            <a:endParaRPr lang="en-US" dirty="0">
              <a:solidFill>
                <a:srgbClr val="005EB8"/>
              </a:solidFill>
              <a:latin typeface="VAG Rounded Next" panose="020F0502020203020204"/>
            </a:endParaRPr>
          </a:p>
          <a:p>
            <a:pPr>
              <a:defRPr/>
            </a:pPr>
            <a:r>
              <a:rPr lang="en-US" dirty="0">
                <a:solidFill>
                  <a:srgbClr val="005EB8"/>
                </a:solidFill>
                <a:latin typeface="VAG Rounded Next" panose="020F0502020203020204"/>
              </a:rPr>
              <a:t>The eligibility requirements for STEPS are as follows:</a:t>
            </a:r>
          </a:p>
          <a:p>
            <a:pPr>
              <a:defRPr/>
            </a:pPr>
            <a:endParaRPr lang="en-US" dirty="0">
              <a:solidFill>
                <a:srgbClr val="005EB8"/>
              </a:solidFill>
              <a:latin typeface="VAG Rounded Next" panose="020F0502020203020204"/>
            </a:endParaRPr>
          </a:p>
          <a:p>
            <a:pPr>
              <a:buFont typeface="Arial" panose="020B0604020202020204" pitchFamily="34" charset="0"/>
              <a:buChar char="•"/>
              <a:defRPr/>
            </a:pPr>
            <a:r>
              <a:rPr lang="en-US" dirty="0">
                <a:solidFill>
                  <a:srgbClr val="005EB8"/>
                </a:solidFill>
                <a:latin typeface="VAG Rounded Next" panose="020F0502020203020204"/>
              </a:rPr>
              <a:t>Must be a KanCare beneficiary aged 16 to 65, and</a:t>
            </a:r>
          </a:p>
          <a:p>
            <a:pPr>
              <a:defRPr/>
            </a:pPr>
            <a:endParaRPr lang="en-US" dirty="0">
              <a:solidFill>
                <a:srgbClr val="005EB8"/>
              </a:solidFill>
              <a:latin typeface="VAG Rounded Next" panose="020F0502020203020204"/>
            </a:endParaRPr>
          </a:p>
          <a:p>
            <a:pPr>
              <a:buFont typeface="Arial" panose="020B0604020202020204" pitchFamily="34" charset="0"/>
              <a:buChar char="•"/>
              <a:defRPr/>
            </a:pPr>
            <a:r>
              <a:rPr lang="en-US" dirty="0">
                <a:solidFill>
                  <a:srgbClr val="005EB8"/>
                </a:solidFill>
                <a:latin typeface="VAG Rounded Next" panose="020F0502020203020204"/>
              </a:rPr>
              <a:t>Must qualify under one of the following criteria: </a:t>
            </a:r>
          </a:p>
          <a:p>
            <a:pPr>
              <a:buFont typeface="Arial" panose="020B0604020202020204" pitchFamily="34" charset="0"/>
              <a:buChar char="•"/>
              <a:defRPr/>
            </a:pPr>
            <a:endParaRPr lang="en-US" dirty="0">
              <a:solidFill>
                <a:srgbClr val="005EB8"/>
              </a:solidFill>
              <a:latin typeface="VAG Rounded Next" panose="020F0502020203020204"/>
            </a:endParaRPr>
          </a:p>
          <a:p>
            <a:pPr marL="742950" lvl="1" indent="-285750">
              <a:buFont typeface="Arial" panose="020B0604020202020204" pitchFamily="34" charset="0"/>
              <a:buChar char="•"/>
              <a:defRPr/>
            </a:pPr>
            <a:r>
              <a:rPr lang="en-US" dirty="0">
                <a:solidFill>
                  <a:srgbClr val="005EB8"/>
                </a:solidFill>
                <a:latin typeface="VAG Rounded Next" panose="020F0502020203020204"/>
              </a:rPr>
              <a:t>Individuals who receive SSI or SSDI and have one or more qualifying behavioral health diagnoses;</a:t>
            </a:r>
          </a:p>
          <a:p>
            <a:pPr lvl="1">
              <a:defRPr/>
            </a:pPr>
            <a:endParaRPr lang="en-US" dirty="0">
              <a:solidFill>
                <a:srgbClr val="005EB8"/>
              </a:solidFill>
              <a:latin typeface="VAG Rounded Next" panose="020F0502020203020204"/>
            </a:endParaRPr>
          </a:p>
          <a:p>
            <a:pPr marL="742950" lvl="1" indent="-285750">
              <a:buFont typeface="Arial" panose="020B0604020202020204" pitchFamily="34" charset="0"/>
              <a:buChar char="•"/>
              <a:defRPr/>
            </a:pPr>
            <a:r>
              <a:rPr lang="en-US" dirty="0">
                <a:solidFill>
                  <a:srgbClr val="005EB8"/>
                </a:solidFill>
                <a:latin typeface="VAG Rounded Next" panose="020F0502020203020204"/>
              </a:rPr>
              <a:t>Individuals who receive SSI and are waitlisted for the Physical Disability (PD) or Intellectual or Developmental Disability (I/DD) home and community-based services waiver; or</a:t>
            </a:r>
          </a:p>
          <a:p>
            <a:pPr lvl="1">
              <a:defRPr/>
            </a:pPr>
            <a:endParaRPr lang="en-US" dirty="0">
              <a:solidFill>
                <a:srgbClr val="005EB8"/>
              </a:solidFill>
              <a:latin typeface="VAG Rounded Next" panose="020F0502020203020204"/>
            </a:endParaRPr>
          </a:p>
          <a:p>
            <a:pPr marL="742950" lvl="1" indent="-285750">
              <a:buFont typeface="Arial" panose="020B0604020202020204" pitchFamily="34" charset="0"/>
              <a:buChar char="•"/>
              <a:defRPr/>
            </a:pPr>
            <a:r>
              <a:rPr lang="en-US" dirty="0">
                <a:solidFill>
                  <a:srgbClr val="005EB8"/>
                </a:solidFill>
                <a:latin typeface="VAG Rounded Next" panose="020F0502020203020204"/>
              </a:rPr>
              <a:t>Individuals who are current on the Brain Injury (BI), Physical Disability (PD), or Intellectual or Developmental Disability (I/DD) home and community-based services waiver who wish to leave their waiver to participate in STEPS</a:t>
            </a:r>
            <a:r>
              <a:rPr lang="en-US" dirty="0"/>
              <a:t>.</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140418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FB5E-7943-AFE5-3CA0-1B417B93A3E9}"/>
              </a:ext>
            </a:extLst>
          </p:cNvPr>
          <p:cNvSpPr>
            <a:spLocks noGrp="1"/>
          </p:cNvSpPr>
          <p:nvPr>
            <p:ph type="title"/>
          </p:nvPr>
        </p:nvSpPr>
        <p:spPr/>
        <p:txBody>
          <a:bodyPr/>
          <a:lstStyle/>
          <a:p>
            <a:r>
              <a:rPr lang="en-US" b="0" u="sng" dirty="0"/>
              <a:t>Transition Checklist </a:t>
            </a:r>
          </a:p>
        </p:txBody>
      </p:sp>
      <p:sp>
        <p:nvSpPr>
          <p:cNvPr id="4" name="Slide Number Placeholder 3">
            <a:extLst>
              <a:ext uri="{FF2B5EF4-FFF2-40B4-BE49-F238E27FC236}">
                <a16:creationId xmlns:a16="http://schemas.microsoft.com/office/drawing/2014/main" id="{D707FEE2-E596-234F-88A6-A67AF5996205}"/>
              </a:ext>
            </a:extLst>
          </p:cNvPr>
          <p:cNvSpPr>
            <a:spLocks noGrp="1"/>
          </p:cNvSpPr>
          <p:nvPr>
            <p:ph type="sldNum" sz="quarter" idx="12"/>
          </p:nvPr>
        </p:nvSpPr>
        <p:spPr/>
        <p:txBody>
          <a:bodyPr/>
          <a:lstStyle/>
          <a:p>
            <a:fld id="{5D5ACDC5-7D88-4043-A5E3-34CEDBAF337A}" type="slidenum">
              <a:rPr lang="en-US" smtClean="0"/>
              <a:t>14</a:t>
            </a:fld>
            <a:endParaRPr lang="en-US"/>
          </a:p>
        </p:txBody>
      </p:sp>
      <p:sp>
        <p:nvSpPr>
          <p:cNvPr id="5" name="TextBox 4">
            <a:extLst>
              <a:ext uri="{FF2B5EF4-FFF2-40B4-BE49-F238E27FC236}">
                <a16:creationId xmlns:a16="http://schemas.microsoft.com/office/drawing/2014/main" id="{4DC766FB-DFDE-FDDC-D9BC-383FFF9B3A20}"/>
              </a:ext>
            </a:extLst>
          </p:cNvPr>
          <p:cNvSpPr txBox="1">
            <a:spLocks noChangeArrowheads="1"/>
          </p:cNvSpPr>
          <p:nvPr/>
        </p:nvSpPr>
        <p:spPr bwMode="auto">
          <a:xfrm>
            <a:off x="838200" y="1622497"/>
            <a:ext cx="10613384" cy="47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eaLnBrk="1" hangingPunct="1">
              <a:lnSpc>
                <a:spcPct val="90000"/>
              </a:lnSpc>
              <a:buFont typeface="Wingdings" panose="05000000000000000000" pitchFamily="2" charset="2"/>
              <a:buNone/>
            </a:pPr>
            <a:r>
              <a:rPr lang="en-US" altLang="en-US" sz="2000" dirty="0">
                <a:solidFill>
                  <a:srgbClr val="005EB8"/>
                </a:solidFill>
                <a:latin typeface="VAG Rounded Next" panose="020F0502020203020204"/>
              </a:rPr>
              <a:t>WHEN:  Age 5 (if possible) or anytime after </a:t>
            </a:r>
          </a:p>
          <a:p>
            <a:pPr eaLnBrk="1" hangingPunct="1">
              <a:lnSpc>
                <a:spcPct val="90000"/>
              </a:lnSpc>
              <a:buFont typeface="Wingdings" panose="05000000000000000000" pitchFamily="2" charset="2"/>
              <a:buNone/>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pPr>
            <a:r>
              <a:rPr lang="en-US" altLang="en-US" sz="2000" dirty="0">
                <a:solidFill>
                  <a:srgbClr val="005EB8"/>
                </a:solidFill>
                <a:latin typeface="VAG Rounded Next" panose="020F0502020203020204"/>
              </a:rPr>
              <a:t>2.   Kansas Intellectual and Developmental Disabilities Waiver </a:t>
            </a:r>
          </a:p>
          <a:p>
            <a:pPr eaLnBrk="1" hangingPunct="1">
              <a:lnSpc>
                <a:spcPct val="90000"/>
              </a:lnSpc>
              <a:buFont typeface="Wingdings" panose="05000000000000000000" pitchFamily="2" charset="2"/>
              <a:buNone/>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pPr>
            <a:endParaRPr lang="en-US" altLang="en-US" sz="2000" dirty="0">
              <a:solidFill>
                <a:srgbClr val="005EB8"/>
              </a:solidFill>
              <a:latin typeface="VAG Rounded Next" panose="020F0502020203020204"/>
            </a:endParaRPr>
          </a:p>
          <a:p>
            <a:pPr eaLnBrk="1" hangingPunct="1">
              <a:lnSpc>
                <a:spcPct val="90000"/>
              </a:lnSpc>
              <a:buFont typeface="Arial" panose="020B0604020202020204" pitchFamily="34" charset="0"/>
              <a:buNone/>
            </a:pPr>
            <a:r>
              <a:rPr lang="en-US" altLang="en-US" sz="2000" dirty="0">
                <a:solidFill>
                  <a:srgbClr val="005EB8"/>
                </a:solidFill>
                <a:latin typeface="VAG Rounded Next" panose="020F0502020203020204"/>
              </a:rPr>
              <a:t>Disability manifests before age 22 and substantial limitation in 3 or more areas of life functioning</a:t>
            </a:r>
          </a:p>
          <a:p>
            <a:pPr eaLnBrk="1" hangingPunct="1">
              <a:lnSpc>
                <a:spcPct val="90000"/>
              </a:lnSpc>
              <a:buFont typeface="Arial" panose="020B0604020202020204" pitchFamily="34" charset="0"/>
              <a:buNone/>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pPr>
            <a:endParaRPr lang="en-US" altLang="en-US" sz="2000" dirty="0">
              <a:solidFill>
                <a:srgbClr val="005EB8"/>
              </a:solidFill>
              <a:latin typeface="VAG Rounded Next" panose="020F0502020203020204"/>
            </a:endParaRPr>
          </a:p>
          <a:p>
            <a:pPr eaLnBrk="1" hangingPunct="1">
              <a:lnSpc>
                <a:spcPct val="90000"/>
              </a:lnSpc>
              <a:buFont typeface="Arial" panose="020B0604020202020204" pitchFamily="34" charset="0"/>
              <a:buNone/>
            </a:pPr>
            <a:r>
              <a:rPr lang="en-US" altLang="en-US" sz="2000" dirty="0">
                <a:solidFill>
                  <a:srgbClr val="005EB8"/>
                </a:solidFill>
                <a:latin typeface="VAG Rounded Next" panose="020F0502020203020204"/>
              </a:rPr>
              <a:t>Community Developmental Disability Organizations (CDDO) are single point of entry </a:t>
            </a:r>
          </a:p>
          <a:p>
            <a:pPr eaLnBrk="1" hangingPunct="1">
              <a:lnSpc>
                <a:spcPct val="90000"/>
              </a:lnSpc>
              <a:buFont typeface="Arial" panose="020B0604020202020204" pitchFamily="34" charset="0"/>
              <a:buNone/>
            </a:pPr>
            <a:endParaRPr lang="en-US" altLang="en-US" sz="2000" dirty="0">
              <a:solidFill>
                <a:srgbClr val="005EB8"/>
              </a:solidFill>
              <a:latin typeface="VAG Rounded Next" panose="020F0502020203020204"/>
            </a:endParaRPr>
          </a:p>
          <a:p>
            <a:pPr eaLnBrk="1" hangingPunct="1">
              <a:lnSpc>
                <a:spcPct val="90000"/>
              </a:lnSpc>
              <a:buFont typeface="Arial" panose="020B0604020202020204" pitchFamily="34" charset="0"/>
              <a:buNone/>
            </a:pPr>
            <a:r>
              <a:rPr lang="en-US" altLang="en-US" sz="2000" dirty="0">
                <a:solidFill>
                  <a:srgbClr val="005EB8"/>
                </a:solidFill>
                <a:latin typeface="VAG Rounded Next" panose="020F0502020203020204"/>
              </a:rPr>
              <a:t>Can apply for services starting at age 5</a:t>
            </a:r>
          </a:p>
          <a:p>
            <a:pPr eaLnBrk="1" hangingPunct="1">
              <a:lnSpc>
                <a:spcPct val="90000"/>
              </a:lnSpc>
              <a:buFont typeface="Arial" panose="020B0604020202020204" pitchFamily="34" charset="0"/>
              <a:buNone/>
            </a:pPr>
            <a:endParaRPr lang="en-US" altLang="en-US" sz="2000" dirty="0">
              <a:solidFill>
                <a:srgbClr val="005EB8"/>
              </a:solidFill>
              <a:latin typeface="VAG Rounded Next" panose="020F0502020203020204"/>
            </a:endParaRPr>
          </a:p>
          <a:p>
            <a:pPr eaLnBrk="1" hangingPunct="1">
              <a:lnSpc>
                <a:spcPct val="90000"/>
              </a:lnSpc>
              <a:buFont typeface="Arial" panose="020B0604020202020204" pitchFamily="34" charset="0"/>
              <a:buNone/>
            </a:pPr>
            <a:r>
              <a:rPr lang="en-US" altLang="en-US" sz="2000" dirty="0">
                <a:solidFill>
                  <a:srgbClr val="005EB8"/>
                </a:solidFill>
                <a:latin typeface="VAG Rounded Next" panose="020F0502020203020204"/>
              </a:rPr>
              <a:t>BUT it is not unusual to discover during High School years that a person may be eligible</a:t>
            </a:r>
          </a:p>
          <a:p>
            <a:pPr eaLnBrk="1" hangingPunct="1">
              <a:lnSpc>
                <a:spcPct val="90000"/>
              </a:lnSpc>
              <a:buFont typeface="Arial" panose="020B0604020202020204" pitchFamily="34" charset="0"/>
              <a:buNone/>
            </a:pPr>
            <a:endParaRPr lang="en-US" altLang="en-US" sz="2000" dirty="0">
              <a:solidFill>
                <a:srgbClr val="005EB8"/>
              </a:solidFill>
              <a:latin typeface="VAG Rounded Next" panose="020F0502020203020204"/>
            </a:endParaRPr>
          </a:p>
          <a:p>
            <a:pPr eaLnBrk="1" hangingPunct="1">
              <a:lnSpc>
                <a:spcPct val="90000"/>
              </a:lnSpc>
              <a:buFont typeface="Arial" panose="020B0604020202020204" pitchFamily="34" charset="0"/>
              <a:buNone/>
            </a:pPr>
            <a:r>
              <a:rPr lang="en-US" altLang="en-US" sz="2000" dirty="0">
                <a:solidFill>
                  <a:srgbClr val="005EB8"/>
                </a:solidFill>
                <a:latin typeface="VAG Rounded Next" panose="020F0502020203020204"/>
              </a:rPr>
              <a:t>10 Year Waiting List for services</a:t>
            </a:r>
          </a:p>
          <a:p>
            <a:pPr eaLnBrk="1" hangingPunct="1">
              <a:lnSpc>
                <a:spcPct val="90000"/>
              </a:lnSpc>
              <a:buFont typeface="Arial" panose="020B0604020202020204" pitchFamily="34" charset="0"/>
              <a:buNone/>
            </a:pPr>
            <a:endParaRPr lang="en-US" altLang="en-US" b="1" dirty="0"/>
          </a:p>
          <a:p>
            <a:pPr eaLnBrk="1" hangingPunct="1">
              <a:lnSpc>
                <a:spcPct val="90000"/>
              </a:lnSpc>
              <a:buFont typeface="Arial" panose="020B0604020202020204" pitchFamily="34" charset="0"/>
              <a:buNone/>
            </a:pPr>
            <a:endParaRPr lang="en-US" altLang="en-US" b="1" dirty="0"/>
          </a:p>
        </p:txBody>
      </p:sp>
    </p:spTree>
    <p:extLst>
      <p:ext uri="{BB962C8B-B14F-4D97-AF65-F5344CB8AC3E}">
        <p14:creationId xmlns:p14="http://schemas.microsoft.com/office/powerpoint/2010/main" val="236388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05C3-B7B9-1C64-5BDB-FAAA08A5A15A}"/>
              </a:ext>
            </a:extLst>
          </p:cNvPr>
          <p:cNvSpPr>
            <a:spLocks noGrp="1"/>
          </p:cNvSpPr>
          <p:nvPr>
            <p:ph type="title"/>
          </p:nvPr>
        </p:nvSpPr>
        <p:spPr>
          <a:xfrm>
            <a:off x="838200" y="0"/>
            <a:ext cx="10515600" cy="1325563"/>
          </a:xfrm>
        </p:spPr>
        <p:txBody>
          <a:bodyPr/>
          <a:lstStyle/>
          <a:p>
            <a:r>
              <a:rPr lang="en-US" b="0" u="sng" dirty="0"/>
              <a:t>HCBS Waiver</a:t>
            </a:r>
          </a:p>
        </p:txBody>
      </p:sp>
      <p:sp>
        <p:nvSpPr>
          <p:cNvPr id="4" name="Slide Number Placeholder 3">
            <a:extLst>
              <a:ext uri="{FF2B5EF4-FFF2-40B4-BE49-F238E27FC236}">
                <a16:creationId xmlns:a16="http://schemas.microsoft.com/office/drawing/2014/main" id="{F6589DB8-06E6-55CF-C0C2-F9DE7473EF1D}"/>
              </a:ext>
            </a:extLst>
          </p:cNvPr>
          <p:cNvSpPr>
            <a:spLocks noGrp="1"/>
          </p:cNvSpPr>
          <p:nvPr>
            <p:ph type="sldNum" sz="quarter" idx="12"/>
          </p:nvPr>
        </p:nvSpPr>
        <p:spPr/>
        <p:txBody>
          <a:bodyPr/>
          <a:lstStyle/>
          <a:p>
            <a:fld id="{5D5ACDC5-7D88-4043-A5E3-34CEDBAF337A}" type="slidenum">
              <a:rPr lang="en-US" smtClean="0"/>
              <a:t>15</a:t>
            </a:fld>
            <a:endParaRPr lang="en-US"/>
          </a:p>
        </p:txBody>
      </p:sp>
      <p:sp>
        <p:nvSpPr>
          <p:cNvPr id="5" name="Content Placeholder 2">
            <a:extLst>
              <a:ext uri="{FF2B5EF4-FFF2-40B4-BE49-F238E27FC236}">
                <a16:creationId xmlns:a16="http://schemas.microsoft.com/office/drawing/2014/main" id="{89156608-26DD-A23B-D93C-737343BAA400}"/>
              </a:ext>
            </a:extLst>
          </p:cNvPr>
          <p:cNvSpPr>
            <a:spLocks noGrp="1"/>
          </p:cNvSpPr>
          <p:nvPr>
            <p:ph idx="1"/>
          </p:nvPr>
        </p:nvSpPr>
        <p:spPr>
          <a:xfrm>
            <a:off x="838200" y="942536"/>
            <a:ext cx="10753578" cy="5196296"/>
          </a:xfrm>
        </p:spPr>
        <p:txBody>
          <a:bodyPr>
            <a:normAutofit lnSpcReduction="10000"/>
          </a:bodyPr>
          <a:lstStyle/>
          <a:p>
            <a:pPr marL="0" indent="0">
              <a:buFont typeface="Arial" panose="020B0604020202020204" pitchFamily="34" charset="0"/>
              <a:buNone/>
              <a:defRPr/>
            </a:pPr>
            <a:endParaRPr lang="en-US" dirty="0"/>
          </a:p>
          <a:p>
            <a:pPr>
              <a:defRPr/>
            </a:pPr>
            <a:r>
              <a:rPr lang="en-US" dirty="0"/>
              <a:t>A Home and Community Based Services (HCBS) waiver is an authorization from </a:t>
            </a:r>
            <a:r>
              <a:rPr lang="en-US" dirty="0">
                <a:hlinkClick r:id="rId2"/>
              </a:rPr>
              <a:t>Medicaid</a:t>
            </a:r>
            <a:r>
              <a:rPr lang="en-US" dirty="0"/>
              <a:t> that allows a beneficiary to receive treatment at home or in a community setting, rather than being required to enter an institution. The HCBS </a:t>
            </a:r>
            <a:r>
              <a:rPr lang="en-US" dirty="0">
                <a:hlinkClick r:id="rId3"/>
              </a:rPr>
              <a:t>waiver program</a:t>
            </a:r>
            <a:r>
              <a:rPr lang="en-US" dirty="0"/>
              <a:t> was initiated in the 1980s. Individual states administer their own waiver programs and have specific information on how to apply for their programs. Social workers and counselors can assist people with the process.</a:t>
            </a:r>
          </a:p>
          <a:p>
            <a:pPr>
              <a:defRPr/>
            </a:pPr>
            <a:endParaRPr lang="en-US" dirty="0"/>
          </a:p>
          <a:p>
            <a:pPr>
              <a:defRPr/>
            </a:pPr>
            <a:r>
              <a:rPr lang="en-US" dirty="0"/>
              <a:t>Historically, Medicaid only provided funding to institutions like </a:t>
            </a:r>
            <a:r>
              <a:rPr lang="en-US" dirty="0">
                <a:hlinkClick r:id="rId4"/>
              </a:rPr>
              <a:t>nursing homes</a:t>
            </a:r>
            <a:r>
              <a:rPr lang="en-US" dirty="0"/>
              <a:t>. People eligible for Medicaid who needed skilled nursing services, </a:t>
            </a:r>
            <a:r>
              <a:rPr lang="en-US" dirty="0">
                <a:hlinkClick r:id="rId5"/>
              </a:rPr>
              <a:t>personal care</a:t>
            </a:r>
            <a:r>
              <a:rPr lang="en-US" dirty="0"/>
              <a:t>, and related services were forced to enter institutions in order to access benefits. </a:t>
            </a:r>
          </a:p>
        </p:txBody>
      </p:sp>
    </p:spTree>
    <p:extLst>
      <p:ext uri="{BB962C8B-B14F-4D97-AF65-F5344CB8AC3E}">
        <p14:creationId xmlns:p14="http://schemas.microsoft.com/office/powerpoint/2010/main" val="3486299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5159-B8E7-5505-6AEE-7D3621945487}"/>
              </a:ext>
            </a:extLst>
          </p:cNvPr>
          <p:cNvSpPr>
            <a:spLocks noGrp="1"/>
          </p:cNvSpPr>
          <p:nvPr>
            <p:ph type="title"/>
          </p:nvPr>
        </p:nvSpPr>
        <p:spPr>
          <a:xfrm>
            <a:off x="388034" y="242397"/>
            <a:ext cx="10515600" cy="1325563"/>
          </a:xfrm>
        </p:spPr>
        <p:txBody>
          <a:bodyPr/>
          <a:lstStyle/>
          <a:p>
            <a:pPr algn="ctr"/>
            <a:r>
              <a:rPr lang="en-US" b="0" u="sng" dirty="0"/>
              <a:t>Medicaid </a:t>
            </a:r>
          </a:p>
        </p:txBody>
      </p:sp>
      <p:sp>
        <p:nvSpPr>
          <p:cNvPr id="4" name="Slide Number Placeholder 3">
            <a:extLst>
              <a:ext uri="{FF2B5EF4-FFF2-40B4-BE49-F238E27FC236}">
                <a16:creationId xmlns:a16="http://schemas.microsoft.com/office/drawing/2014/main" id="{881B89F2-52C3-8AB9-CA19-1897E397DC68}"/>
              </a:ext>
            </a:extLst>
          </p:cNvPr>
          <p:cNvSpPr>
            <a:spLocks noGrp="1"/>
          </p:cNvSpPr>
          <p:nvPr>
            <p:ph type="sldNum" sz="quarter" idx="12"/>
          </p:nvPr>
        </p:nvSpPr>
        <p:spPr/>
        <p:txBody>
          <a:bodyPr/>
          <a:lstStyle/>
          <a:p>
            <a:fld id="{5D5ACDC5-7D88-4043-A5E3-34CEDBAF337A}" type="slidenum">
              <a:rPr lang="en-US" smtClean="0"/>
              <a:t>16</a:t>
            </a:fld>
            <a:endParaRPr lang="en-US"/>
          </a:p>
        </p:txBody>
      </p:sp>
      <p:pic>
        <p:nvPicPr>
          <p:cNvPr id="5" name="Picture 4">
            <a:extLst>
              <a:ext uri="{FF2B5EF4-FFF2-40B4-BE49-F238E27FC236}">
                <a16:creationId xmlns:a16="http://schemas.microsoft.com/office/drawing/2014/main" id="{FA301BE1-6F30-DF74-6D09-E68782BFBF13}"/>
              </a:ext>
            </a:extLst>
          </p:cNvPr>
          <p:cNvPicPr>
            <a:picLocks noChangeAspect="1"/>
          </p:cNvPicPr>
          <p:nvPr/>
        </p:nvPicPr>
        <p:blipFill>
          <a:blip r:embed="rId2"/>
          <a:stretch>
            <a:fillRect/>
          </a:stretch>
        </p:blipFill>
        <p:spPr>
          <a:xfrm>
            <a:off x="3681334" y="1567960"/>
            <a:ext cx="4182218" cy="2737341"/>
          </a:xfrm>
          <a:prstGeom prst="rect">
            <a:avLst/>
          </a:prstGeom>
        </p:spPr>
      </p:pic>
      <p:sp>
        <p:nvSpPr>
          <p:cNvPr id="6" name="Text Placeholder 2">
            <a:extLst>
              <a:ext uri="{FF2B5EF4-FFF2-40B4-BE49-F238E27FC236}">
                <a16:creationId xmlns:a16="http://schemas.microsoft.com/office/drawing/2014/main" id="{06EF4CE7-CBAB-E550-DE2C-B80158B36A22}"/>
              </a:ext>
            </a:extLst>
          </p:cNvPr>
          <p:cNvSpPr txBox="1">
            <a:spLocks/>
          </p:cNvSpPr>
          <p:nvPr/>
        </p:nvSpPr>
        <p:spPr>
          <a:xfrm>
            <a:off x="811356" y="2585549"/>
            <a:ext cx="11134114" cy="473233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3234" indent="0">
              <a:buFont typeface="Arial" panose="020B0604020202020204" pitchFamily="34" charset="0"/>
              <a:buNone/>
              <a:defRPr/>
            </a:pPr>
            <a:endParaRPr lang="en-US" dirty="0"/>
          </a:p>
          <a:p>
            <a:pPr marL="223234" indent="0">
              <a:buFont typeface="Arial" panose="020B0604020202020204" pitchFamily="34" charset="0"/>
              <a:buNone/>
              <a:defRPr/>
            </a:pPr>
            <a:endParaRPr lang="en-US" dirty="0"/>
          </a:p>
          <a:p>
            <a:pPr marL="223234" indent="0">
              <a:buFont typeface="Arial" panose="020B0604020202020204" pitchFamily="34" charset="0"/>
              <a:buNone/>
              <a:defRPr/>
            </a:pPr>
            <a:endParaRPr lang="en-US" dirty="0"/>
          </a:p>
          <a:p>
            <a:pPr marL="223234" indent="0">
              <a:buFont typeface="Arial" panose="020B0604020202020204" pitchFamily="34" charset="0"/>
              <a:buNone/>
              <a:defRPr/>
            </a:pPr>
            <a:endParaRPr lang="en-US" dirty="0"/>
          </a:p>
          <a:p>
            <a:pPr marL="223234" indent="0" algn="ctr">
              <a:buFont typeface="Arial" panose="020B0604020202020204" pitchFamily="34" charset="0"/>
              <a:buNone/>
              <a:defRPr/>
            </a:pPr>
            <a:r>
              <a:rPr lang="en-US" sz="2200" dirty="0"/>
              <a:t>Above:  President Lyndon Johnson signing Medicaid into law-1965, seated on the right is former President Harry Truman</a:t>
            </a:r>
          </a:p>
          <a:p>
            <a:pPr marL="223234" indent="0">
              <a:buFont typeface="Arial" panose="020B0604020202020204" pitchFamily="34" charset="0"/>
              <a:buNone/>
              <a:defRPr/>
            </a:pPr>
            <a:r>
              <a:rPr lang="en-US" sz="2200" b="1" dirty="0"/>
              <a:t>Passed in 1965, provides federal funds matched by states to provide medical assistance to residents who cannot afford it</a:t>
            </a:r>
          </a:p>
          <a:p>
            <a:pPr marL="223234" indent="0">
              <a:buFont typeface="Arial" panose="020B0604020202020204" pitchFamily="34" charset="0"/>
              <a:buNone/>
              <a:defRPr/>
            </a:pPr>
            <a:endParaRPr lang="en-US" dirty="0"/>
          </a:p>
        </p:txBody>
      </p:sp>
    </p:spTree>
    <p:extLst>
      <p:ext uri="{BB962C8B-B14F-4D97-AF65-F5344CB8AC3E}">
        <p14:creationId xmlns:p14="http://schemas.microsoft.com/office/powerpoint/2010/main" val="241756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D3C00-A166-32BC-B8B2-8AFEFD804556}"/>
              </a:ext>
            </a:extLst>
          </p:cNvPr>
          <p:cNvSpPr>
            <a:spLocks noGrp="1"/>
          </p:cNvSpPr>
          <p:nvPr>
            <p:ph type="sldNum" sz="quarter" idx="12"/>
          </p:nvPr>
        </p:nvSpPr>
        <p:spPr/>
        <p:txBody>
          <a:bodyPr/>
          <a:lstStyle/>
          <a:p>
            <a:fld id="{5D5ACDC5-7D88-4043-A5E3-34CEDBAF337A}" type="slidenum">
              <a:rPr lang="en-US" smtClean="0"/>
              <a:t>17</a:t>
            </a:fld>
            <a:endParaRPr lang="en-US"/>
          </a:p>
        </p:txBody>
      </p:sp>
      <p:sp>
        <p:nvSpPr>
          <p:cNvPr id="7" name="Title 1">
            <a:extLst>
              <a:ext uri="{FF2B5EF4-FFF2-40B4-BE49-F238E27FC236}">
                <a16:creationId xmlns:a16="http://schemas.microsoft.com/office/drawing/2014/main" id="{1317AAA5-B3E3-7691-60B2-00C9D6AE2BC8}"/>
              </a:ext>
            </a:extLst>
          </p:cNvPr>
          <p:cNvSpPr>
            <a:spLocks noGrp="1"/>
          </p:cNvSpPr>
          <p:nvPr>
            <p:ph type="title"/>
          </p:nvPr>
        </p:nvSpPr>
        <p:spPr>
          <a:xfrm>
            <a:off x="743513" y="147711"/>
            <a:ext cx="10955428" cy="1981200"/>
          </a:xfrm>
        </p:spPr>
        <p:txBody>
          <a:bodyPr>
            <a:normAutofit/>
          </a:bodyPr>
          <a:lstStyle/>
          <a:p>
            <a:pPr algn="ctr">
              <a:defRPr/>
            </a:pPr>
            <a:r>
              <a:rPr lang="en-US" sz="4640" b="0" u="sng" dirty="0"/>
              <a:t>EPSDT</a:t>
            </a:r>
            <a:r>
              <a:rPr lang="en-US" b="0" dirty="0"/>
              <a:t> </a:t>
            </a:r>
            <a:br>
              <a:rPr lang="en-US" b="0" dirty="0"/>
            </a:br>
            <a:br>
              <a:rPr lang="en-US" b="0" dirty="0"/>
            </a:br>
            <a:r>
              <a:rPr lang="en-US" sz="2531" b="0" dirty="0"/>
              <a:t>Early and Periodic Screening, Diagnostic and Treatment</a:t>
            </a:r>
          </a:p>
        </p:txBody>
      </p:sp>
      <p:sp>
        <p:nvSpPr>
          <p:cNvPr id="8" name="Text Placeholder 2">
            <a:extLst>
              <a:ext uri="{FF2B5EF4-FFF2-40B4-BE49-F238E27FC236}">
                <a16:creationId xmlns:a16="http://schemas.microsoft.com/office/drawing/2014/main" id="{DBBAC9EF-6CC2-8B26-355C-D01DCE67E54C}"/>
              </a:ext>
            </a:extLst>
          </p:cNvPr>
          <p:cNvSpPr txBox="1">
            <a:spLocks/>
          </p:cNvSpPr>
          <p:nvPr/>
        </p:nvSpPr>
        <p:spPr>
          <a:xfrm>
            <a:off x="982663" y="2667000"/>
            <a:ext cx="7704137" cy="3357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Original part of Medicaid in 1967</a:t>
            </a:r>
          </a:p>
          <a:p>
            <a:pPr>
              <a:defRPr/>
            </a:pPr>
            <a:r>
              <a:rPr lang="en-US" dirty="0"/>
              <a:t>Preventative treatment and comprehensive care</a:t>
            </a:r>
          </a:p>
          <a:p>
            <a:pPr>
              <a:defRPr/>
            </a:pPr>
            <a:r>
              <a:rPr lang="en-US" dirty="0"/>
              <a:t>Provides comprehensive treatment for all medically-necessary</a:t>
            </a:r>
          </a:p>
        </p:txBody>
      </p:sp>
    </p:spTree>
    <p:extLst>
      <p:ext uri="{BB962C8B-B14F-4D97-AF65-F5344CB8AC3E}">
        <p14:creationId xmlns:p14="http://schemas.microsoft.com/office/powerpoint/2010/main" val="390522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6A37-A606-7D84-0291-020AEF99DEB3}"/>
              </a:ext>
            </a:extLst>
          </p:cNvPr>
          <p:cNvSpPr>
            <a:spLocks noGrp="1"/>
          </p:cNvSpPr>
          <p:nvPr>
            <p:ph type="title"/>
          </p:nvPr>
        </p:nvSpPr>
        <p:spPr>
          <a:xfrm>
            <a:off x="317696" y="519869"/>
            <a:ext cx="10515600" cy="1325563"/>
          </a:xfrm>
        </p:spPr>
        <p:txBody>
          <a:bodyPr/>
          <a:lstStyle/>
          <a:p>
            <a:pPr algn="ctr"/>
            <a:r>
              <a:rPr lang="en-US" b="0" u="sng" dirty="0"/>
              <a:t>CHIP</a:t>
            </a:r>
          </a:p>
        </p:txBody>
      </p:sp>
      <p:sp>
        <p:nvSpPr>
          <p:cNvPr id="4" name="Slide Number Placeholder 3">
            <a:extLst>
              <a:ext uri="{FF2B5EF4-FFF2-40B4-BE49-F238E27FC236}">
                <a16:creationId xmlns:a16="http://schemas.microsoft.com/office/drawing/2014/main" id="{B34FB47B-8A22-9068-1863-66B2F622E051}"/>
              </a:ext>
            </a:extLst>
          </p:cNvPr>
          <p:cNvSpPr>
            <a:spLocks noGrp="1"/>
          </p:cNvSpPr>
          <p:nvPr>
            <p:ph type="sldNum" sz="quarter" idx="12"/>
          </p:nvPr>
        </p:nvSpPr>
        <p:spPr/>
        <p:txBody>
          <a:bodyPr/>
          <a:lstStyle/>
          <a:p>
            <a:fld id="{5D5ACDC5-7D88-4043-A5E3-34CEDBAF337A}" type="slidenum">
              <a:rPr lang="en-US" smtClean="0"/>
              <a:t>18</a:t>
            </a:fld>
            <a:endParaRPr lang="en-US"/>
          </a:p>
        </p:txBody>
      </p:sp>
      <p:sp>
        <p:nvSpPr>
          <p:cNvPr id="5" name="Text Placeholder 2">
            <a:extLst>
              <a:ext uri="{FF2B5EF4-FFF2-40B4-BE49-F238E27FC236}">
                <a16:creationId xmlns:a16="http://schemas.microsoft.com/office/drawing/2014/main" id="{CEDC9C22-E7FB-CD1A-B456-AFCFC07A780E}"/>
              </a:ext>
            </a:extLst>
          </p:cNvPr>
          <p:cNvSpPr txBox="1">
            <a:spLocks/>
          </p:cNvSpPr>
          <p:nvPr/>
        </p:nvSpPr>
        <p:spPr>
          <a:xfrm>
            <a:off x="1095205" y="2160563"/>
            <a:ext cx="10258595" cy="335756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dirty="0"/>
              <a:t>Children’s Health Insurance Program </a:t>
            </a:r>
            <a:r>
              <a:rPr lang="en-US" dirty="0"/>
              <a:t>(CHIP) signed into law at the federal level in 1997.</a:t>
            </a:r>
          </a:p>
          <a:p>
            <a:pPr>
              <a:defRPr/>
            </a:pPr>
            <a:r>
              <a:rPr lang="en-US" dirty="0"/>
              <a:t>•Adopted in Kansas in 1998, implemented in 1999.</a:t>
            </a:r>
          </a:p>
          <a:p>
            <a:pPr>
              <a:defRPr/>
            </a:pPr>
            <a:r>
              <a:rPr lang="en-US" dirty="0"/>
              <a:t>Covers children in families with incomes too high for Medicaid but who can’t afford private coverage.</a:t>
            </a:r>
          </a:p>
          <a:p>
            <a:pPr>
              <a:defRPr/>
            </a:pPr>
            <a:r>
              <a:rPr lang="en-US" dirty="0"/>
              <a:t>Authorized by Congress through 2023.•Total cost of $17.5 billion nationally in 2017.</a:t>
            </a:r>
          </a:p>
        </p:txBody>
      </p:sp>
    </p:spTree>
    <p:extLst>
      <p:ext uri="{BB962C8B-B14F-4D97-AF65-F5344CB8AC3E}">
        <p14:creationId xmlns:p14="http://schemas.microsoft.com/office/powerpoint/2010/main" val="209083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BFA5-452D-A7B9-5D74-AECF27834ED0}"/>
              </a:ext>
            </a:extLst>
          </p:cNvPr>
          <p:cNvSpPr>
            <a:spLocks noGrp="1"/>
          </p:cNvSpPr>
          <p:nvPr>
            <p:ph type="title"/>
          </p:nvPr>
        </p:nvSpPr>
        <p:spPr/>
        <p:txBody>
          <a:bodyPr/>
          <a:lstStyle/>
          <a:p>
            <a:r>
              <a:rPr lang="en-US" b="0" u="sng" dirty="0"/>
              <a:t>What is MANAGED CARE? </a:t>
            </a:r>
          </a:p>
        </p:txBody>
      </p:sp>
      <p:sp>
        <p:nvSpPr>
          <p:cNvPr id="4" name="Slide Number Placeholder 3">
            <a:extLst>
              <a:ext uri="{FF2B5EF4-FFF2-40B4-BE49-F238E27FC236}">
                <a16:creationId xmlns:a16="http://schemas.microsoft.com/office/drawing/2014/main" id="{79E63A7A-C812-FABA-5352-7A9A9D4B5498}"/>
              </a:ext>
            </a:extLst>
          </p:cNvPr>
          <p:cNvSpPr>
            <a:spLocks noGrp="1"/>
          </p:cNvSpPr>
          <p:nvPr>
            <p:ph type="sldNum" sz="quarter" idx="12"/>
          </p:nvPr>
        </p:nvSpPr>
        <p:spPr/>
        <p:txBody>
          <a:bodyPr/>
          <a:lstStyle/>
          <a:p>
            <a:fld id="{5D5ACDC5-7D88-4043-A5E3-34CEDBAF337A}" type="slidenum">
              <a:rPr lang="en-US" smtClean="0"/>
              <a:t>19</a:t>
            </a:fld>
            <a:endParaRPr lang="en-US"/>
          </a:p>
        </p:txBody>
      </p:sp>
      <p:sp>
        <p:nvSpPr>
          <p:cNvPr id="5" name="Text Placeholder 2">
            <a:extLst>
              <a:ext uri="{FF2B5EF4-FFF2-40B4-BE49-F238E27FC236}">
                <a16:creationId xmlns:a16="http://schemas.microsoft.com/office/drawing/2014/main" id="{AB1DF550-D825-6483-1EBE-09651A860B47}"/>
              </a:ext>
            </a:extLst>
          </p:cNvPr>
          <p:cNvSpPr txBox="1">
            <a:spLocks/>
          </p:cNvSpPr>
          <p:nvPr/>
        </p:nvSpPr>
        <p:spPr>
          <a:xfrm>
            <a:off x="838200" y="1921412"/>
            <a:ext cx="11147474" cy="335756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Managed care is a delivery system intended to manage cost, utilization and quality.</a:t>
            </a:r>
          </a:p>
          <a:p>
            <a:pPr>
              <a:defRPr/>
            </a:pPr>
            <a:r>
              <a:rPr lang="en-US" dirty="0"/>
              <a:t>Medicaid and CHIP services can be provided through contracts between state agencies and managed care organizations (MCOs).</a:t>
            </a:r>
          </a:p>
          <a:p>
            <a:pPr>
              <a:defRPr/>
            </a:pPr>
            <a:r>
              <a:rPr lang="en-US" dirty="0"/>
              <a:t>MCOs are paid per member/per month “capitation” payments that place them at risk for the cost of care.</a:t>
            </a:r>
          </a:p>
          <a:p>
            <a:pPr>
              <a:defRPr/>
            </a:pPr>
            <a:r>
              <a:rPr lang="en-US" dirty="0"/>
              <a:t>MCOs contract with providers to deliver care.</a:t>
            </a:r>
          </a:p>
        </p:txBody>
      </p:sp>
    </p:spTree>
    <p:extLst>
      <p:ext uri="{BB962C8B-B14F-4D97-AF65-F5344CB8AC3E}">
        <p14:creationId xmlns:p14="http://schemas.microsoft.com/office/powerpoint/2010/main" val="2232176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A0F3-A203-C164-F467-FA0E21CD2EC4}"/>
              </a:ext>
            </a:extLst>
          </p:cNvPr>
          <p:cNvSpPr>
            <a:spLocks noGrp="1"/>
          </p:cNvSpPr>
          <p:nvPr>
            <p:ph type="title"/>
          </p:nvPr>
        </p:nvSpPr>
        <p:spPr/>
        <p:txBody>
          <a:bodyPr/>
          <a:lstStyle/>
          <a:p>
            <a:r>
              <a:rPr lang="en-US" b="0" u="sng" dirty="0"/>
              <a:t>Special Education </a:t>
            </a:r>
          </a:p>
        </p:txBody>
      </p:sp>
      <p:sp>
        <p:nvSpPr>
          <p:cNvPr id="4" name="Slide Number Placeholder 3">
            <a:extLst>
              <a:ext uri="{FF2B5EF4-FFF2-40B4-BE49-F238E27FC236}">
                <a16:creationId xmlns:a16="http://schemas.microsoft.com/office/drawing/2014/main" id="{5F88A7CC-99B9-777A-EC29-337BC175B8D3}"/>
              </a:ext>
            </a:extLst>
          </p:cNvPr>
          <p:cNvSpPr>
            <a:spLocks noGrp="1"/>
          </p:cNvSpPr>
          <p:nvPr>
            <p:ph type="sldNum" sz="quarter" idx="12"/>
          </p:nvPr>
        </p:nvSpPr>
        <p:spPr/>
        <p:txBody>
          <a:bodyPr/>
          <a:lstStyle/>
          <a:p>
            <a:fld id="{5D5ACDC5-7D88-4043-A5E3-34CEDBAF337A}" type="slidenum">
              <a:rPr lang="en-US" smtClean="0"/>
              <a:t>2</a:t>
            </a:fld>
            <a:endParaRPr lang="en-US"/>
          </a:p>
        </p:txBody>
      </p:sp>
      <p:sp>
        <p:nvSpPr>
          <p:cNvPr id="5" name="Content Placeholder 1">
            <a:extLst>
              <a:ext uri="{FF2B5EF4-FFF2-40B4-BE49-F238E27FC236}">
                <a16:creationId xmlns:a16="http://schemas.microsoft.com/office/drawing/2014/main" id="{A7110EF6-463D-D430-2534-5051DE530007}"/>
              </a:ext>
            </a:extLst>
          </p:cNvPr>
          <p:cNvSpPr txBox="1">
            <a:spLocks noChangeArrowheads="1"/>
          </p:cNvSpPr>
          <p:nvPr/>
        </p:nvSpPr>
        <p:spPr>
          <a:xfrm>
            <a:off x="838200" y="1762918"/>
            <a:ext cx="7704138" cy="400407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8" indent="0">
              <a:lnSpc>
                <a:spcPct val="80000"/>
              </a:lnSpc>
              <a:buFont typeface="Wingdings 2" panose="05020102010507070707" pitchFamily="18" charset="2"/>
              <a:buNone/>
            </a:pPr>
            <a:r>
              <a:rPr lang="en-US" altLang="en-US" sz="3000" dirty="0">
                <a:latin typeface="Calibri" panose="020F0502020204030204" pitchFamily="34" charset="0"/>
                <a:cs typeface="Calibri" panose="020F0502020204030204" pitchFamily="34" charset="0"/>
              </a:rPr>
              <a:t>Purpose of the IDEA:</a:t>
            </a:r>
          </a:p>
          <a:p>
            <a:pPr marL="109538" indent="0">
              <a:lnSpc>
                <a:spcPct val="80000"/>
              </a:lnSpc>
              <a:buFont typeface="Wingdings 2" panose="05020102010507070707" pitchFamily="18" charset="2"/>
              <a:buNone/>
            </a:pPr>
            <a:endParaRPr lang="en-US" altLang="en-US" sz="3000" dirty="0">
              <a:latin typeface="Calibri" panose="020F0502020204030204" pitchFamily="34" charset="0"/>
              <a:cs typeface="Calibri" panose="020F0502020204030204" pitchFamily="34" charset="0"/>
            </a:endParaRPr>
          </a:p>
          <a:p>
            <a:pPr marL="109538" indent="0">
              <a:lnSpc>
                <a:spcPct val="80000"/>
              </a:lnSpc>
              <a:buFont typeface="Wingdings 2" panose="05020102010507070707" pitchFamily="18" charset="2"/>
              <a:buNone/>
            </a:pPr>
            <a:r>
              <a:rPr lang="en-US" altLang="en-US" sz="3000" dirty="0">
                <a:latin typeface="Calibri" panose="020F0502020204030204" pitchFamily="34" charset="0"/>
                <a:cs typeface="Calibri" panose="020F0502020204030204" pitchFamily="34" charset="0"/>
              </a:rPr>
              <a:t>“to ensure that all children with disabilities have available to them a free appropriate public education that emphasizes special education and related services designed to meet their unique needs and </a:t>
            </a:r>
            <a:r>
              <a:rPr lang="en-US" altLang="en-US" sz="3000" b="1" dirty="0">
                <a:latin typeface="Calibri" panose="020F0502020204030204" pitchFamily="34" charset="0"/>
                <a:cs typeface="Calibri" panose="020F0502020204030204" pitchFamily="34" charset="0"/>
              </a:rPr>
              <a:t>prepare them for further education, employment, and independent living.”</a:t>
            </a:r>
          </a:p>
          <a:p>
            <a:pPr marL="109538" indent="0">
              <a:lnSpc>
                <a:spcPct val="80000"/>
              </a:lnSpc>
              <a:buFont typeface="Wingdings 2" panose="05020102010507070707" pitchFamily="18" charset="2"/>
              <a:buNone/>
            </a:pPr>
            <a:endParaRPr lang="en-US" altLang="en-US" sz="3000" dirty="0">
              <a:latin typeface="Calibri" panose="020F0502020204030204" pitchFamily="34" charset="0"/>
              <a:cs typeface="Calibri" panose="020F0502020204030204" pitchFamily="34" charset="0"/>
            </a:endParaRPr>
          </a:p>
          <a:p>
            <a:pPr marL="109538" indent="0">
              <a:lnSpc>
                <a:spcPct val="80000"/>
              </a:lnSpc>
              <a:buFont typeface="Wingdings 2" panose="05020102010507070707" pitchFamily="18" charset="2"/>
              <a:buNone/>
            </a:pPr>
            <a:r>
              <a:rPr lang="en-US" altLang="en-US" sz="3000" dirty="0">
                <a:latin typeface="Calibri" panose="020F0502020204030204" pitchFamily="34" charset="0"/>
                <a:cs typeface="Calibri" panose="020F0502020204030204" pitchFamily="34" charset="0"/>
              </a:rPr>
              <a:t>20 U.S.C. § 1400(d)(1)(A) (emphasis added).</a:t>
            </a:r>
          </a:p>
        </p:txBody>
      </p:sp>
    </p:spTree>
    <p:extLst>
      <p:ext uri="{BB962C8B-B14F-4D97-AF65-F5344CB8AC3E}">
        <p14:creationId xmlns:p14="http://schemas.microsoft.com/office/powerpoint/2010/main" val="2220285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F706-7A40-5A4E-E186-5FAB5858393B}"/>
              </a:ext>
            </a:extLst>
          </p:cNvPr>
          <p:cNvSpPr>
            <a:spLocks noGrp="1"/>
          </p:cNvSpPr>
          <p:nvPr>
            <p:ph type="title"/>
          </p:nvPr>
        </p:nvSpPr>
        <p:spPr>
          <a:xfrm>
            <a:off x="838200" y="241357"/>
            <a:ext cx="10515600" cy="1325563"/>
          </a:xfrm>
        </p:spPr>
        <p:txBody>
          <a:bodyPr/>
          <a:lstStyle/>
          <a:p>
            <a:r>
              <a:rPr lang="en-US" b="0" u="sng" dirty="0"/>
              <a:t>Medicaid Managed Care</a:t>
            </a:r>
          </a:p>
        </p:txBody>
      </p:sp>
      <p:sp>
        <p:nvSpPr>
          <p:cNvPr id="4" name="Slide Number Placeholder 3">
            <a:extLst>
              <a:ext uri="{FF2B5EF4-FFF2-40B4-BE49-F238E27FC236}">
                <a16:creationId xmlns:a16="http://schemas.microsoft.com/office/drawing/2014/main" id="{9976B75B-A77C-E116-6C6E-8FB9B7923C55}"/>
              </a:ext>
            </a:extLst>
          </p:cNvPr>
          <p:cNvSpPr>
            <a:spLocks noGrp="1"/>
          </p:cNvSpPr>
          <p:nvPr>
            <p:ph type="sldNum" sz="quarter" idx="12"/>
          </p:nvPr>
        </p:nvSpPr>
        <p:spPr/>
        <p:txBody>
          <a:bodyPr/>
          <a:lstStyle/>
          <a:p>
            <a:fld id="{5D5ACDC5-7D88-4043-A5E3-34CEDBAF337A}" type="slidenum">
              <a:rPr lang="en-US" smtClean="0"/>
              <a:t>20</a:t>
            </a:fld>
            <a:endParaRPr lang="en-US"/>
          </a:p>
        </p:txBody>
      </p:sp>
      <p:pic>
        <p:nvPicPr>
          <p:cNvPr id="5" name="Picture 4">
            <a:extLst>
              <a:ext uri="{FF2B5EF4-FFF2-40B4-BE49-F238E27FC236}">
                <a16:creationId xmlns:a16="http://schemas.microsoft.com/office/drawing/2014/main" id="{DF6081CB-4FEE-BEB2-64A7-FC40F7BFDF3E}"/>
              </a:ext>
            </a:extLst>
          </p:cNvPr>
          <p:cNvPicPr>
            <a:picLocks noChangeAspect="1"/>
          </p:cNvPicPr>
          <p:nvPr/>
        </p:nvPicPr>
        <p:blipFill>
          <a:blip r:embed="rId2"/>
          <a:stretch>
            <a:fillRect/>
          </a:stretch>
        </p:blipFill>
        <p:spPr>
          <a:xfrm>
            <a:off x="2897181" y="1566920"/>
            <a:ext cx="6791533" cy="5102794"/>
          </a:xfrm>
          <a:prstGeom prst="rect">
            <a:avLst/>
          </a:prstGeom>
        </p:spPr>
      </p:pic>
    </p:spTree>
    <p:extLst>
      <p:ext uri="{BB962C8B-B14F-4D97-AF65-F5344CB8AC3E}">
        <p14:creationId xmlns:p14="http://schemas.microsoft.com/office/powerpoint/2010/main" val="1432553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E8A006-9D6A-0BAB-3C60-A7194B4B0546}"/>
              </a:ext>
            </a:extLst>
          </p:cNvPr>
          <p:cNvSpPr>
            <a:spLocks noGrp="1"/>
          </p:cNvSpPr>
          <p:nvPr>
            <p:ph type="sldNum" sz="quarter" idx="12"/>
          </p:nvPr>
        </p:nvSpPr>
        <p:spPr/>
        <p:txBody>
          <a:bodyPr/>
          <a:lstStyle/>
          <a:p>
            <a:fld id="{5D5ACDC5-7D88-4043-A5E3-34CEDBAF337A}" type="slidenum">
              <a:rPr lang="en-US" smtClean="0"/>
              <a:t>21</a:t>
            </a:fld>
            <a:endParaRPr lang="en-US"/>
          </a:p>
        </p:txBody>
      </p:sp>
      <p:pic>
        <p:nvPicPr>
          <p:cNvPr id="5" name="Picture 4">
            <a:extLst>
              <a:ext uri="{FF2B5EF4-FFF2-40B4-BE49-F238E27FC236}">
                <a16:creationId xmlns:a16="http://schemas.microsoft.com/office/drawing/2014/main" id="{FAD573D0-8EBF-1A9C-D598-2AAE67D40821}"/>
              </a:ext>
            </a:extLst>
          </p:cNvPr>
          <p:cNvPicPr>
            <a:picLocks noChangeAspect="1"/>
          </p:cNvPicPr>
          <p:nvPr/>
        </p:nvPicPr>
        <p:blipFill>
          <a:blip r:embed="rId2"/>
          <a:stretch>
            <a:fillRect/>
          </a:stretch>
        </p:blipFill>
        <p:spPr>
          <a:xfrm>
            <a:off x="1523603" y="167308"/>
            <a:ext cx="9144793" cy="5785605"/>
          </a:xfrm>
          <a:prstGeom prst="rect">
            <a:avLst/>
          </a:prstGeom>
        </p:spPr>
      </p:pic>
    </p:spTree>
    <p:extLst>
      <p:ext uri="{BB962C8B-B14F-4D97-AF65-F5344CB8AC3E}">
        <p14:creationId xmlns:p14="http://schemas.microsoft.com/office/powerpoint/2010/main" val="74518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ECCC-E8C5-919F-033E-C9ACFFD8A4BB}"/>
              </a:ext>
            </a:extLst>
          </p:cNvPr>
          <p:cNvSpPr>
            <a:spLocks noGrp="1"/>
          </p:cNvSpPr>
          <p:nvPr>
            <p:ph type="title"/>
          </p:nvPr>
        </p:nvSpPr>
        <p:spPr/>
        <p:txBody>
          <a:bodyPr/>
          <a:lstStyle/>
          <a:p>
            <a:r>
              <a:rPr lang="en-US" b="0" u="sng" dirty="0"/>
              <a:t>HCBS Waiver Requirements </a:t>
            </a:r>
          </a:p>
        </p:txBody>
      </p:sp>
      <p:sp>
        <p:nvSpPr>
          <p:cNvPr id="4" name="Slide Number Placeholder 3">
            <a:extLst>
              <a:ext uri="{FF2B5EF4-FFF2-40B4-BE49-F238E27FC236}">
                <a16:creationId xmlns:a16="http://schemas.microsoft.com/office/drawing/2014/main" id="{8AFD42F6-2500-42F3-E847-473E91AB512A}"/>
              </a:ext>
            </a:extLst>
          </p:cNvPr>
          <p:cNvSpPr>
            <a:spLocks noGrp="1"/>
          </p:cNvSpPr>
          <p:nvPr>
            <p:ph type="sldNum" sz="quarter" idx="12"/>
          </p:nvPr>
        </p:nvSpPr>
        <p:spPr/>
        <p:txBody>
          <a:bodyPr/>
          <a:lstStyle/>
          <a:p>
            <a:fld id="{5D5ACDC5-7D88-4043-A5E3-34CEDBAF337A}" type="slidenum">
              <a:rPr lang="en-US" smtClean="0"/>
              <a:t>22</a:t>
            </a:fld>
            <a:endParaRPr lang="en-US"/>
          </a:p>
        </p:txBody>
      </p:sp>
      <p:sp>
        <p:nvSpPr>
          <p:cNvPr id="6" name="Content Placeholder 2">
            <a:extLst>
              <a:ext uri="{FF2B5EF4-FFF2-40B4-BE49-F238E27FC236}">
                <a16:creationId xmlns:a16="http://schemas.microsoft.com/office/drawing/2014/main" id="{73D68A73-55A7-4BDE-BD46-3ED32C890410}"/>
              </a:ext>
            </a:extLst>
          </p:cNvPr>
          <p:cNvSpPr>
            <a:spLocks noGrp="1"/>
          </p:cNvSpPr>
          <p:nvPr>
            <p:ph idx="1"/>
          </p:nvPr>
        </p:nvSpPr>
        <p:spPr>
          <a:xfrm>
            <a:off x="838200" y="1762918"/>
            <a:ext cx="11625775" cy="3332163"/>
          </a:xfrm>
        </p:spPr>
        <p:txBody>
          <a:bodyPr>
            <a:normAutofit fontScale="92500" lnSpcReduction="10000"/>
          </a:bodyPr>
          <a:lstStyle/>
          <a:p>
            <a:pPr lvl="1">
              <a:buFont typeface="Arial" panose="020B0604020202020204" pitchFamily="34" charset="0"/>
              <a:buNone/>
              <a:defRPr/>
            </a:pPr>
            <a:endParaRPr lang="en-US" dirty="0"/>
          </a:p>
          <a:p>
            <a:pPr>
              <a:defRPr/>
            </a:pPr>
            <a:r>
              <a:rPr lang="en-US" dirty="0"/>
              <a:t>State HCBS Waiver programs must:</a:t>
            </a:r>
          </a:p>
          <a:p>
            <a:pPr>
              <a:defRPr/>
            </a:pPr>
            <a:r>
              <a:rPr lang="en-US" dirty="0"/>
              <a:t>Demonstrate that providing waiver services won’t cost more than providing these services in an institution</a:t>
            </a:r>
          </a:p>
          <a:p>
            <a:pPr>
              <a:defRPr/>
            </a:pPr>
            <a:r>
              <a:rPr lang="en-US" dirty="0"/>
              <a:t>Ensure the protection of people’s health and welfare</a:t>
            </a:r>
          </a:p>
          <a:p>
            <a:pPr>
              <a:defRPr/>
            </a:pPr>
            <a:r>
              <a:rPr lang="en-US" dirty="0"/>
              <a:t>Provide adequate and reasonable provider standards to meet the needs of the target population</a:t>
            </a:r>
          </a:p>
          <a:p>
            <a:pPr>
              <a:defRPr/>
            </a:pPr>
            <a:r>
              <a:rPr lang="en-US" dirty="0"/>
              <a:t>Ensure that services follow an individualized and person-centered service plan</a:t>
            </a:r>
          </a:p>
          <a:p>
            <a:pPr lvl="1">
              <a:defRPr/>
            </a:pPr>
            <a:endParaRPr lang="en-US" dirty="0"/>
          </a:p>
        </p:txBody>
      </p:sp>
    </p:spTree>
    <p:extLst>
      <p:ext uri="{BB962C8B-B14F-4D97-AF65-F5344CB8AC3E}">
        <p14:creationId xmlns:p14="http://schemas.microsoft.com/office/powerpoint/2010/main" val="3889252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38A0-7C7C-FE13-A01D-DF88A16B3308}"/>
              </a:ext>
            </a:extLst>
          </p:cNvPr>
          <p:cNvSpPr>
            <a:spLocks noGrp="1"/>
          </p:cNvSpPr>
          <p:nvPr>
            <p:ph type="title"/>
          </p:nvPr>
        </p:nvSpPr>
        <p:spPr/>
        <p:txBody>
          <a:bodyPr/>
          <a:lstStyle/>
          <a:p>
            <a:r>
              <a:rPr lang="en-US" b="0" u="sng" dirty="0"/>
              <a:t>Kansas HCBS Waivers</a:t>
            </a:r>
          </a:p>
        </p:txBody>
      </p:sp>
      <p:sp>
        <p:nvSpPr>
          <p:cNvPr id="4" name="Slide Number Placeholder 3">
            <a:extLst>
              <a:ext uri="{FF2B5EF4-FFF2-40B4-BE49-F238E27FC236}">
                <a16:creationId xmlns:a16="http://schemas.microsoft.com/office/drawing/2014/main" id="{F9B2FAB2-4B52-7A9C-CFA7-ECA0327FB8F8}"/>
              </a:ext>
            </a:extLst>
          </p:cNvPr>
          <p:cNvSpPr>
            <a:spLocks noGrp="1"/>
          </p:cNvSpPr>
          <p:nvPr>
            <p:ph type="sldNum" sz="quarter" idx="12"/>
          </p:nvPr>
        </p:nvSpPr>
        <p:spPr/>
        <p:txBody>
          <a:bodyPr/>
          <a:lstStyle/>
          <a:p>
            <a:fld id="{5D5ACDC5-7D88-4043-A5E3-34CEDBAF337A}" type="slidenum">
              <a:rPr lang="en-US" smtClean="0"/>
              <a:t>23</a:t>
            </a:fld>
            <a:endParaRPr lang="en-US"/>
          </a:p>
        </p:txBody>
      </p:sp>
      <p:sp>
        <p:nvSpPr>
          <p:cNvPr id="5" name="Content Placeholder 2">
            <a:extLst>
              <a:ext uri="{FF2B5EF4-FFF2-40B4-BE49-F238E27FC236}">
                <a16:creationId xmlns:a16="http://schemas.microsoft.com/office/drawing/2014/main" id="{4A7856C3-2D13-FC36-C332-DBF11C336B12}"/>
              </a:ext>
            </a:extLst>
          </p:cNvPr>
          <p:cNvSpPr>
            <a:spLocks noGrp="1" noChangeArrowheads="1"/>
          </p:cNvSpPr>
          <p:nvPr>
            <p:ph idx="1"/>
          </p:nvPr>
        </p:nvSpPr>
        <p:spPr>
          <a:xfrm>
            <a:off x="838200" y="2174631"/>
            <a:ext cx="10641037" cy="3332163"/>
          </a:xfrm>
        </p:spPr>
        <p:txBody>
          <a:bodyPr>
            <a:normAutofit/>
          </a:bodyPr>
          <a:lstStyle/>
          <a:p>
            <a:r>
              <a:rPr lang="en-US" altLang="en-US" dirty="0"/>
              <a:t>Waivers are an agreement with CMS of what services and how we provide services to different populations.</a:t>
            </a:r>
          </a:p>
          <a:p>
            <a:r>
              <a:rPr lang="en-US" altLang="en-US" dirty="0"/>
              <a:t>These waiver applications cover everything from assessment, level of care (who, what, where and how)</a:t>
            </a:r>
          </a:p>
          <a:p>
            <a:r>
              <a:rPr lang="en-US" altLang="en-US" dirty="0"/>
              <a:t>To services, what services, duration amount and scope.</a:t>
            </a:r>
          </a:p>
          <a:p>
            <a:r>
              <a:rPr lang="en-US" altLang="en-US" dirty="0"/>
              <a:t>To ensuring health and welfare, program evaluation, appeal rights etc.,</a:t>
            </a:r>
          </a:p>
        </p:txBody>
      </p:sp>
    </p:spTree>
    <p:extLst>
      <p:ext uri="{BB962C8B-B14F-4D97-AF65-F5344CB8AC3E}">
        <p14:creationId xmlns:p14="http://schemas.microsoft.com/office/powerpoint/2010/main" val="357111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B545-DB80-37E5-6771-85B08B7B9B3A}"/>
              </a:ext>
            </a:extLst>
          </p:cNvPr>
          <p:cNvSpPr>
            <a:spLocks noGrp="1"/>
          </p:cNvSpPr>
          <p:nvPr>
            <p:ph type="title"/>
          </p:nvPr>
        </p:nvSpPr>
        <p:spPr/>
        <p:txBody>
          <a:bodyPr/>
          <a:lstStyle/>
          <a:p>
            <a:r>
              <a:rPr lang="en-US" b="0" u="sng" dirty="0"/>
              <a:t>Kansas Waivers</a:t>
            </a:r>
          </a:p>
        </p:txBody>
      </p:sp>
      <p:sp>
        <p:nvSpPr>
          <p:cNvPr id="4" name="Slide Number Placeholder 3">
            <a:extLst>
              <a:ext uri="{FF2B5EF4-FFF2-40B4-BE49-F238E27FC236}">
                <a16:creationId xmlns:a16="http://schemas.microsoft.com/office/drawing/2014/main" id="{640E202F-6CB3-B96C-6AF1-0DD75745C73B}"/>
              </a:ext>
            </a:extLst>
          </p:cNvPr>
          <p:cNvSpPr>
            <a:spLocks noGrp="1"/>
          </p:cNvSpPr>
          <p:nvPr>
            <p:ph type="sldNum" sz="quarter" idx="12"/>
          </p:nvPr>
        </p:nvSpPr>
        <p:spPr/>
        <p:txBody>
          <a:bodyPr/>
          <a:lstStyle/>
          <a:p>
            <a:fld id="{5D5ACDC5-7D88-4043-A5E3-34CEDBAF337A}" type="slidenum">
              <a:rPr lang="en-US" smtClean="0"/>
              <a:t>24</a:t>
            </a:fld>
            <a:endParaRPr lang="en-US"/>
          </a:p>
        </p:txBody>
      </p:sp>
      <p:sp>
        <p:nvSpPr>
          <p:cNvPr id="7" name="Content Placeholder 2">
            <a:extLst>
              <a:ext uri="{FF2B5EF4-FFF2-40B4-BE49-F238E27FC236}">
                <a16:creationId xmlns:a16="http://schemas.microsoft.com/office/drawing/2014/main" id="{0F7EA65B-4725-BD0F-F13E-40AEDB059353}"/>
              </a:ext>
            </a:extLst>
          </p:cNvPr>
          <p:cNvSpPr>
            <a:spLocks noGrp="1"/>
          </p:cNvSpPr>
          <p:nvPr>
            <p:ph idx="1"/>
          </p:nvPr>
        </p:nvSpPr>
        <p:spPr>
          <a:xfrm>
            <a:off x="968595" y="2090225"/>
            <a:ext cx="11045214" cy="3332163"/>
          </a:xfrm>
        </p:spPr>
        <p:txBody>
          <a:bodyPr>
            <a:normAutofit fontScale="77500" lnSpcReduction="20000"/>
          </a:bodyPr>
          <a:lstStyle/>
          <a:p>
            <a:pPr marL="0" indent="0">
              <a:buFont typeface="Arial" panose="020B0604020202020204" pitchFamily="34" charset="0"/>
              <a:buNone/>
              <a:defRPr/>
            </a:pPr>
            <a:r>
              <a:rPr lang="en-US" dirty="0">
                <a:hlinkClick r:id="rId2"/>
              </a:rPr>
              <a:t>http://www.kdads.ks.gov/commissions/home-community-based-services-(hcbs)</a:t>
            </a: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r>
              <a:rPr lang="en-US" b="1" dirty="0"/>
              <a:t>Autism (AU) - child who starts services before age 6</a:t>
            </a:r>
          </a:p>
          <a:p>
            <a:pPr marL="0" indent="0">
              <a:buFont typeface="Arial" panose="020B0604020202020204" pitchFamily="34" charset="0"/>
              <a:buNone/>
              <a:defRPr/>
            </a:pPr>
            <a:r>
              <a:rPr lang="en-US" dirty="0"/>
              <a:t>Frail Elderly (FE) - 65+ years</a:t>
            </a:r>
          </a:p>
          <a:p>
            <a:pPr marL="0" indent="0">
              <a:buFont typeface="Arial" panose="020B0604020202020204" pitchFamily="34" charset="0"/>
              <a:buNone/>
              <a:defRPr/>
            </a:pPr>
            <a:r>
              <a:rPr lang="en-US" b="1" dirty="0"/>
              <a:t>Intellectual and Developmental Disability (I/DD) - 5+ years</a:t>
            </a:r>
          </a:p>
          <a:p>
            <a:pPr marL="0" indent="0">
              <a:buFont typeface="Arial" panose="020B0604020202020204" pitchFamily="34" charset="0"/>
              <a:buNone/>
              <a:defRPr/>
            </a:pPr>
            <a:r>
              <a:rPr lang="en-US" dirty="0"/>
              <a:t>Physical Disability (PD) - 16-64 years</a:t>
            </a:r>
          </a:p>
          <a:p>
            <a:pPr marL="0" indent="0">
              <a:buFont typeface="Arial" panose="020B0604020202020204" pitchFamily="34" charset="0"/>
              <a:buNone/>
              <a:defRPr/>
            </a:pPr>
            <a:r>
              <a:rPr lang="en-US" dirty="0"/>
              <a:t>Serious Emotional Disturbance (SED) - 4-18 years</a:t>
            </a:r>
          </a:p>
          <a:p>
            <a:pPr marL="0" indent="0">
              <a:buFont typeface="Arial" panose="020B0604020202020204" pitchFamily="34" charset="0"/>
              <a:buNone/>
              <a:defRPr/>
            </a:pPr>
            <a:r>
              <a:rPr lang="en-US" dirty="0"/>
              <a:t>Technology Assisted (TA) - 0-21 years</a:t>
            </a:r>
          </a:p>
          <a:p>
            <a:pPr marL="0" indent="0">
              <a:buFont typeface="Arial" panose="020B0604020202020204" pitchFamily="34" charset="0"/>
              <a:buNone/>
              <a:defRPr/>
            </a:pPr>
            <a:r>
              <a:rPr lang="en-US" dirty="0"/>
              <a:t>Traumatic Brain Injury (TBI) – 5-64 years</a:t>
            </a:r>
          </a:p>
        </p:txBody>
      </p:sp>
    </p:spTree>
    <p:extLst>
      <p:ext uri="{BB962C8B-B14F-4D97-AF65-F5344CB8AC3E}">
        <p14:creationId xmlns:p14="http://schemas.microsoft.com/office/powerpoint/2010/main" val="690740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B0AD-6970-58F1-27EA-0BDEF4831370}"/>
              </a:ext>
            </a:extLst>
          </p:cNvPr>
          <p:cNvSpPr>
            <a:spLocks noGrp="1"/>
          </p:cNvSpPr>
          <p:nvPr>
            <p:ph type="title"/>
          </p:nvPr>
        </p:nvSpPr>
        <p:spPr/>
        <p:txBody>
          <a:bodyPr/>
          <a:lstStyle/>
          <a:p>
            <a:r>
              <a:rPr lang="en-US" b="0" u="sng" dirty="0"/>
              <a:t>Medicaid Waivers</a:t>
            </a:r>
          </a:p>
        </p:txBody>
      </p:sp>
      <p:sp>
        <p:nvSpPr>
          <p:cNvPr id="4" name="Slide Number Placeholder 3">
            <a:extLst>
              <a:ext uri="{FF2B5EF4-FFF2-40B4-BE49-F238E27FC236}">
                <a16:creationId xmlns:a16="http://schemas.microsoft.com/office/drawing/2014/main" id="{3EF83E99-018A-77CC-A348-8D3FFC9A555E}"/>
              </a:ext>
            </a:extLst>
          </p:cNvPr>
          <p:cNvSpPr>
            <a:spLocks noGrp="1"/>
          </p:cNvSpPr>
          <p:nvPr>
            <p:ph type="sldNum" sz="quarter" idx="12"/>
          </p:nvPr>
        </p:nvSpPr>
        <p:spPr/>
        <p:txBody>
          <a:bodyPr/>
          <a:lstStyle/>
          <a:p>
            <a:fld id="{5D5ACDC5-7D88-4043-A5E3-34CEDBAF337A}" type="slidenum">
              <a:rPr lang="en-US" smtClean="0"/>
              <a:t>25</a:t>
            </a:fld>
            <a:endParaRPr lang="en-US"/>
          </a:p>
        </p:txBody>
      </p:sp>
      <p:sp>
        <p:nvSpPr>
          <p:cNvPr id="5" name="Content Placeholder 2">
            <a:extLst>
              <a:ext uri="{FF2B5EF4-FFF2-40B4-BE49-F238E27FC236}">
                <a16:creationId xmlns:a16="http://schemas.microsoft.com/office/drawing/2014/main" id="{722172A7-78C9-BF58-5366-E25BDE1A95B3}"/>
              </a:ext>
            </a:extLst>
          </p:cNvPr>
          <p:cNvSpPr>
            <a:spLocks noGrp="1"/>
          </p:cNvSpPr>
          <p:nvPr>
            <p:ph idx="1"/>
          </p:nvPr>
        </p:nvSpPr>
        <p:spPr>
          <a:xfrm>
            <a:off x="838200" y="1879209"/>
            <a:ext cx="11105271" cy="3332163"/>
          </a:xfrm>
        </p:spPr>
        <p:txBody>
          <a:bodyPr>
            <a:normAutofit fontScale="85000" lnSpcReduction="20000"/>
          </a:bodyPr>
          <a:lstStyle/>
          <a:p>
            <a:pPr marL="0" indent="0">
              <a:buFont typeface="Arial" panose="020B0604020202020204" pitchFamily="34" charset="0"/>
              <a:buNone/>
              <a:defRPr/>
            </a:pPr>
            <a:endParaRPr lang="en-US" dirty="0"/>
          </a:p>
          <a:p>
            <a:pPr>
              <a:defRPr/>
            </a:pPr>
            <a:r>
              <a:rPr lang="en-US" i="1" dirty="0"/>
              <a:t>Medicaid Waiver</a:t>
            </a:r>
            <a:r>
              <a:rPr lang="en-US" dirty="0"/>
              <a:t> programs help provide services to people who would otherwise be in an institution, nursing home, or hospital to receive long-term care in the community. Prior to 1991, the Federal </a:t>
            </a:r>
            <a:r>
              <a:rPr lang="en-US" i="1" dirty="0"/>
              <a:t>Medicaid</a:t>
            </a:r>
            <a:r>
              <a:rPr lang="en-US" dirty="0"/>
              <a:t> program paid for services only if a person lived in an institution.</a:t>
            </a:r>
          </a:p>
          <a:p>
            <a:pPr>
              <a:defRPr/>
            </a:pPr>
            <a:endParaRPr lang="en-US" dirty="0"/>
          </a:p>
          <a:p>
            <a:pPr>
              <a:defRPr/>
            </a:pPr>
            <a:r>
              <a:rPr lang="en-US" dirty="0"/>
              <a:t>The 1915(c) </a:t>
            </a:r>
            <a:r>
              <a:rPr lang="en-US" i="1" dirty="0"/>
              <a:t>waiver</a:t>
            </a:r>
            <a:r>
              <a:rPr lang="en-US" dirty="0"/>
              <a:t> is known as the “home and community-based services </a:t>
            </a:r>
            <a:r>
              <a:rPr lang="en-US" i="1" dirty="0"/>
              <a:t>waiver</a:t>
            </a:r>
            <a:r>
              <a:rPr lang="en-US" dirty="0"/>
              <a:t>” (HCBS) because it allows states to treat certain </a:t>
            </a:r>
            <a:r>
              <a:rPr lang="en-US" i="1" dirty="0"/>
              <a:t>Medicaid</a:t>
            </a:r>
            <a:r>
              <a:rPr lang="en-US" dirty="0"/>
              <a:t> populations in home or other community based settings rather than in institutional or long-term care facilities such as hospitals or nursing homes.</a:t>
            </a:r>
          </a:p>
        </p:txBody>
      </p:sp>
    </p:spTree>
    <p:extLst>
      <p:ext uri="{BB962C8B-B14F-4D97-AF65-F5344CB8AC3E}">
        <p14:creationId xmlns:p14="http://schemas.microsoft.com/office/powerpoint/2010/main" val="83938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FA08-FE5C-7454-9666-D570FF9517C8}"/>
              </a:ext>
            </a:extLst>
          </p:cNvPr>
          <p:cNvSpPr>
            <a:spLocks noGrp="1"/>
          </p:cNvSpPr>
          <p:nvPr>
            <p:ph type="title"/>
          </p:nvPr>
        </p:nvSpPr>
        <p:spPr>
          <a:xfrm>
            <a:off x="405618" y="365125"/>
            <a:ext cx="10515600" cy="1325563"/>
          </a:xfrm>
        </p:spPr>
        <p:txBody>
          <a:bodyPr/>
          <a:lstStyle/>
          <a:p>
            <a:r>
              <a:rPr lang="en-US" b="0" u="sng" dirty="0"/>
              <a:t>Kansas HCBS I/DD Waiver eligibility </a:t>
            </a:r>
          </a:p>
        </p:txBody>
      </p:sp>
      <p:sp>
        <p:nvSpPr>
          <p:cNvPr id="4" name="Slide Number Placeholder 3">
            <a:extLst>
              <a:ext uri="{FF2B5EF4-FFF2-40B4-BE49-F238E27FC236}">
                <a16:creationId xmlns:a16="http://schemas.microsoft.com/office/drawing/2014/main" id="{ACF1ED85-3B09-03BD-38FE-55FD79FA343A}"/>
              </a:ext>
            </a:extLst>
          </p:cNvPr>
          <p:cNvSpPr>
            <a:spLocks noGrp="1"/>
          </p:cNvSpPr>
          <p:nvPr>
            <p:ph type="sldNum" sz="quarter" idx="12"/>
          </p:nvPr>
        </p:nvSpPr>
        <p:spPr/>
        <p:txBody>
          <a:bodyPr/>
          <a:lstStyle/>
          <a:p>
            <a:fld id="{5D5ACDC5-7D88-4043-A5E3-34CEDBAF337A}" type="slidenum">
              <a:rPr lang="en-US" smtClean="0"/>
              <a:t>26</a:t>
            </a:fld>
            <a:endParaRPr lang="en-US"/>
          </a:p>
        </p:txBody>
      </p:sp>
      <p:sp>
        <p:nvSpPr>
          <p:cNvPr id="5" name="Text Placeholder 1">
            <a:extLst>
              <a:ext uri="{FF2B5EF4-FFF2-40B4-BE49-F238E27FC236}">
                <a16:creationId xmlns:a16="http://schemas.microsoft.com/office/drawing/2014/main" id="{C8FBCCE1-8B43-0996-8EF0-46B07D4A6F1B}"/>
              </a:ext>
            </a:extLst>
          </p:cNvPr>
          <p:cNvSpPr txBox="1">
            <a:spLocks noChangeArrowheads="1"/>
          </p:cNvSpPr>
          <p:nvPr/>
        </p:nvSpPr>
        <p:spPr>
          <a:xfrm>
            <a:off x="405618" y="1690688"/>
            <a:ext cx="12044289" cy="3877985"/>
          </a:xfrm>
          <a:prstGeom prst="rect">
            <a:avLst/>
          </a:prstGeom>
        </p:spPr>
        <p:txBody>
          <a:bodyPr vert="horz" wrap="square"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4" indent="-257174" defTabSz="685797">
              <a:spcBef>
                <a:spcPct val="0"/>
              </a:spcBef>
              <a:spcAft>
                <a:spcPct val="0"/>
              </a:spcAft>
              <a:buFontTx/>
              <a:buAutoNum type="arabicParenBoth"/>
              <a:defRPr/>
            </a:pPr>
            <a:r>
              <a:rPr lang="en-US" altLang="en-US" sz="1200" dirty="0">
                <a:latin typeface="Arial" panose="020B0604020202020204" pitchFamily="34" charset="0"/>
              </a:rPr>
              <a:t>Intellectual Disability // substantial limitations in present functioning that is manifested during the period from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birth to age 18 years and is characterized by significantly sub average intellectual functioning existing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concurrently with deficits in adaptive behavior including related limitations in two or more of the following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applicable adaptive skill areas: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Communication, self-care, home living, social skills, community use, self-direction, health and safety,</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functional academics, leisure and work);</a:t>
            </a:r>
          </a:p>
          <a:p>
            <a:pPr marL="0" indent="0" defTabSz="685797">
              <a:spcBef>
                <a:spcPct val="0"/>
              </a:spcBef>
              <a:spcAft>
                <a:spcPct val="0"/>
              </a:spcAft>
              <a:buFont typeface="Arial" panose="020B0604020202020204" pitchFamily="34" charset="0"/>
              <a:buNone/>
              <a:defRPr/>
            </a:pPr>
            <a:endParaRPr lang="en-US" altLang="en-US" sz="1200" dirty="0">
              <a:latin typeface="Arial" panose="020B0604020202020204" pitchFamily="34" charset="0"/>
            </a:endParaRP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Or</a:t>
            </a:r>
          </a:p>
          <a:p>
            <a:pPr marL="0" indent="0" defTabSz="685797">
              <a:spcBef>
                <a:spcPct val="0"/>
              </a:spcBef>
              <a:spcAft>
                <a:spcPct val="0"/>
              </a:spcAft>
              <a:buFont typeface="Arial" panose="020B0604020202020204" pitchFamily="34" charset="0"/>
              <a:buNone/>
              <a:defRPr/>
            </a:pPr>
            <a:endParaRPr lang="en-US" altLang="en-US" sz="1200" dirty="0">
              <a:latin typeface="Arial" panose="020B0604020202020204" pitchFamily="34" charset="0"/>
            </a:endParaRP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(2) a severe, chronic disability, which:</a:t>
            </a:r>
          </a:p>
          <a:p>
            <a:pPr marL="257174" indent="-257174" defTabSz="685797">
              <a:spcBef>
                <a:spcPct val="0"/>
              </a:spcBef>
              <a:spcAft>
                <a:spcPct val="0"/>
              </a:spcAft>
              <a:buFontTx/>
              <a:buAutoNum type="alphaUcParenBoth"/>
              <a:defRPr/>
            </a:pPr>
            <a:r>
              <a:rPr lang="en-US" altLang="en-US" sz="1200" dirty="0">
                <a:latin typeface="Arial" panose="020B0604020202020204" pitchFamily="34" charset="0"/>
              </a:rPr>
              <a:t>Is attributable to a mental or physical impairment, or multiple sensory impairments, a combination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of mental and physical impairments, physical and sensory impairments, mental and sensory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impairments or a condition which has received a dual diagnosis of mental retardation and mental illness;</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(B) is manifest before 22 years of age;</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(C) is likely to continue indefinitely;</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(D) results, in the case of a person five years of age or older, in a substantial limitation in three or more of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the following areas of major life functioning: Self-care, receptive and expressive language development and use,</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learning and adapting, mobility, self-direction, capacity for independent living and economic self-sufficiency;</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(E) reflects a need for a combination and sequence of special interdisciplinary or generic care, treatment,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specialized communications techniques or other services which are lifelong, or extended in duration and are </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individually planned and coordinated; and</a:t>
            </a:r>
          </a:p>
          <a:p>
            <a:pPr marL="0" indent="0" defTabSz="685797">
              <a:spcBef>
                <a:spcPct val="0"/>
              </a:spcBef>
              <a:spcAft>
                <a:spcPct val="0"/>
              </a:spcAft>
              <a:buFont typeface="Arial" panose="020B0604020202020204" pitchFamily="34" charset="0"/>
              <a:buNone/>
              <a:defRPr/>
            </a:pPr>
            <a:r>
              <a:rPr lang="en-US" altLang="en-US" sz="1200" dirty="0">
                <a:latin typeface="Arial" panose="020B0604020202020204" pitchFamily="34" charset="0"/>
              </a:rPr>
              <a:t>(F) does not include individuals who are solely and severely emotionally disturbed </a:t>
            </a:r>
            <a:r>
              <a:rPr lang="en-US" altLang="en-US" sz="1100" dirty="0">
                <a:latin typeface="Arial" panose="020B0604020202020204" pitchFamily="34" charset="0"/>
              </a:rPr>
              <a:t>or seriously or persistently </a:t>
            </a:r>
          </a:p>
          <a:p>
            <a:pPr marL="0" indent="0" defTabSz="685797">
              <a:spcBef>
                <a:spcPct val="0"/>
              </a:spcBef>
              <a:spcAft>
                <a:spcPct val="0"/>
              </a:spcAft>
              <a:buFont typeface="Arial" panose="020B0604020202020204" pitchFamily="34" charset="0"/>
              <a:buNone/>
              <a:defRPr/>
            </a:pPr>
            <a:r>
              <a:rPr lang="en-US" altLang="en-US" sz="1100" dirty="0">
                <a:latin typeface="Arial" panose="020B0604020202020204" pitchFamily="34" charset="0"/>
              </a:rPr>
              <a:t>mentally ill or have disabilities solely as a result of the infirmities of aging.</a:t>
            </a:r>
          </a:p>
        </p:txBody>
      </p:sp>
    </p:spTree>
    <p:extLst>
      <p:ext uri="{BB962C8B-B14F-4D97-AF65-F5344CB8AC3E}">
        <p14:creationId xmlns:p14="http://schemas.microsoft.com/office/powerpoint/2010/main" val="312811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6867B-0177-8837-FEE0-7A734D11EDA0}"/>
              </a:ext>
            </a:extLst>
          </p:cNvPr>
          <p:cNvSpPr>
            <a:spLocks noGrp="1"/>
          </p:cNvSpPr>
          <p:nvPr>
            <p:ph type="title"/>
          </p:nvPr>
        </p:nvSpPr>
        <p:spPr>
          <a:xfrm>
            <a:off x="664832" y="168178"/>
            <a:ext cx="10515600" cy="1325563"/>
          </a:xfrm>
        </p:spPr>
        <p:txBody>
          <a:bodyPr>
            <a:normAutofit fontScale="90000"/>
          </a:bodyPr>
          <a:lstStyle/>
          <a:p>
            <a:r>
              <a:rPr lang="en-US" b="0" u="sng" dirty="0"/>
              <a:t>IDD: working with the Targeted Case Manager, MCO Care Coordinator, CDDO and CPA </a:t>
            </a:r>
          </a:p>
        </p:txBody>
      </p:sp>
      <p:sp>
        <p:nvSpPr>
          <p:cNvPr id="4" name="Slide Number Placeholder 3">
            <a:extLst>
              <a:ext uri="{FF2B5EF4-FFF2-40B4-BE49-F238E27FC236}">
                <a16:creationId xmlns:a16="http://schemas.microsoft.com/office/drawing/2014/main" id="{CB6CD3F3-2344-06B4-E7DE-2B59B48B5F89}"/>
              </a:ext>
            </a:extLst>
          </p:cNvPr>
          <p:cNvSpPr>
            <a:spLocks noGrp="1"/>
          </p:cNvSpPr>
          <p:nvPr>
            <p:ph type="sldNum" sz="quarter" idx="12"/>
          </p:nvPr>
        </p:nvSpPr>
        <p:spPr/>
        <p:txBody>
          <a:bodyPr/>
          <a:lstStyle/>
          <a:p>
            <a:fld id="{5D5ACDC5-7D88-4043-A5E3-34CEDBAF337A}" type="slidenum">
              <a:rPr lang="en-US" smtClean="0"/>
              <a:t>27</a:t>
            </a:fld>
            <a:endParaRPr lang="en-US"/>
          </a:p>
        </p:txBody>
      </p:sp>
      <p:sp>
        <p:nvSpPr>
          <p:cNvPr id="5" name="Content Placeholder 2">
            <a:extLst>
              <a:ext uri="{FF2B5EF4-FFF2-40B4-BE49-F238E27FC236}">
                <a16:creationId xmlns:a16="http://schemas.microsoft.com/office/drawing/2014/main" id="{45AC84F4-F201-D888-F8AD-4A54F7449565}"/>
              </a:ext>
            </a:extLst>
          </p:cNvPr>
          <p:cNvSpPr>
            <a:spLocks noGrp="1"/>
          </p:cNvSpPr>
          <p:nvPr>
            <p:ph idx="1"/>
          </p:nvPr>
        </p:nvSpPr>
        <p:spPr>
          <a:xfrm>
            <a:off x="664832" y="1729781"/>
            <a:ext cx="10862335" cy="4409050"/>
          </a:xfrm>
        </p:spPr>
        <p:txBody>
          <a:bodyPr>
            <a:normAutofit/>
          </a:bodyPr>
          <a:lstStyle/>
          <a:p>
            <a:pPr>
              <a:defRPr/>
            </a:pPr>
            <a:r>
              <a:rPr lang="en-US" dirty="0"/>
              <a:t>Targeted case management services are … those … which … </a:t>
            </a:r>
            <a:r>
              <a:rPr lang="en-US" u="sng" dirty="0"/>
              <a:t>assist the beneficiary in gaining access</a:t>
            </a:r>
            <a:r>
              <a:rPr lang="en-US" dirty="0"/>
              <a:t> to medical, social, educational, and other needed services.</a:t>
            </a:r>
          </a:p>
          <a:p>
            <a:pPr>
              <a:defRPr/>
            </a:pPr>
            <a:endParaRPr lang="en-US" dirty="0"/>
          </a:p>
          <a:p>
            <a:pPr>
              <a:defRPr/>
            </a:pPr>
            <a:r>
              <a:rPr lang="en-US" dirty="0"/>
              <a:t>The DD Case Manager provides:</a:t>
            </a:r>
          </a:p>
          <a:p>
            <a:pPr lvl="1">
              <a:defRPr/>
            </a:pPr>
            <a:r>
              <a:rPr lang="en-US" dirty="0"/>
              <a:t>Assessments … to determine service needs (but not the functional assessment related to eligibility); </a:t>
            </a:r>
          </a:p>
          <a:p>
            <a:pPr lvl="1">
              <a:defRPr/>
            </a:pPr>
            <a:r>
              <a:rPr lang="en-US" dirty="0"/>
              <a:t>Development of a specific support/care plan;</a:t>
            </a:r>
          </a:p>
          <a:p>
            <a:pPr lvl="1">
              <a:defRPr/>
            </a:pPr>
            <a:r>
              <a:rPr lang="en-US" dirty="0"/>
              <a:t>Referral and related activities;</a:t>
            </a:r>
          </a:p>
          <a:p>
            <a:pPr lvl="1">
              <a:defRPr/>
            </a:pPr>
            <a:r>
              <a:rPr lang="en-US" dirty="0"/>
              <a:t>Monitoring and follow-up activities.</a:t>
            </a:r>
          </a:p>
        </p:txBody>
      </p:sp>
    </p:spTree>
    <p:extLst>
      <p:ext uri="{BB962C8B-B14F-4D97-AF65-F5344CB8AC3E}">
        <p14:creationId xmlns:p14="http://schemas.microsoft.com/office/powerpoint/2010/main" val="1650660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13FF-B874-6ACA-5534-D9567D12F597}"/>
              </a:ext>
            </a:extLst>
          </p:cNvPr>
          <p:cNvSpPr>
            <a:spLocks noGrp="1"/>
          </p:cNvSpPr>
          <p:nvPr>
            <p:ph type="title"/>
          </p:nvPr>
        </p:nvSpPr>
        <p:spPr/>
        <p:txBody>
          <a:bodyPr/>
          <a:lstStyle/>
          <a:p>
            <a:r>
              <a:rPr lang="en-US" b="0" u="sng" dirty="0"/>
              <a:t>CDDO Role</a:t>
            </a:r>
          </a:p>
        </p:txBody>
      </p:sp>
      <p:sp>
        <p:nvSpPr>
          <p:cNvPr id="4" name="Slide Number Placeholder 3">
            <a:extLst>
              <a:ext uri="{FF2B5EF4-FFF2-40B4-BE49-F238E27FC236}">
                <a16:creationId xmlns:a16="http://schemas.microsoft.com/office/drawing/2014/main" id="{D5B12515-C514-C73D-F66C-810B8DCDB392}"/>
              </a:ext>
            </a:extLst>
          </p:cNvPr>
          <p:cNvSpPr>
            <a:spLocks noGrp="1"/>
          </p:cNvSpPr>
          <p:nvPr>
            <p:ph type="sldNum" sz="quarter" idx="12"/>
          </p:nvPr>
        </p:nvSpPr>
        <p:spPr/>
        <p:txBody>
          <a:bodyPr/>
          <a:lstStyle/>
          <a:p>
            <a:fld id="{5D5ACDC5-7D88-4043-A5E3-34CEDBAF337A}" type="slidenum">
              <a:rPr lang="en-US" smtClean="0"/>
              <a:t>28</a:t>
            </a:fld>
            <a:endParaRPr lang="en-US"/>
          </a:p>
        </p:txBody>
      </p:sp>
      <p:sp>
        <p:nvSpPr>
          <p:cNvPr id="5" name="Content Placeholder 2">
            <a:extLst>
              <a:ext uri="{FF2B5EF4-FFF2-40B4-BE49-F238E27FC236}">
                <a16:creationId xmlns:a16="http://schemas.microsoft.com/office/drawing/2014/main" id="{EFA50A18-685E-2EED-45CC-4C11A5684FE3}"/>
              </a:ext>
            </a:extLst>
          </p:cNvPr>
          <p:cNvSpPr>
            <a:spLocks noGrp="1" noChangeArrowheads="1"/>
          </p:cNvSpPr>
          <p:nvPr>
            <p:ph idx="1"/>
          </p:nvPr>
        </p:nvSpPr>
        <p:spPr>
          <a:xfrm>
            <a:off x="729444" y="2005818"/>
            <a:ext cx="11462556" cy="3332163"/>
          </a:xfrm>
        </p:spPr>
        <p:txBody>
          <a:bodyPr>
            <a:normAutofit/>
          </a:bodyPr>
          <a:lstStyle/>
          <a:p>
            <a:r>
              <a:rPr lang="en-US" altLang="en-US" dirty="0"/>
              <a:t>Offers local choice of services (regulatory role)</a:t>
            </a:r>
          </a:p>
          <a:p>
            <a:r>
              <a:rPr lang="en-US" altLang="en-US" dirty="0"/>
              <a:t>Quality assures service provision by local pro-</a:t>
            </a:r>
            <a:r>
              <a:rPr lang="en-US" altLang="en-US" dirty="0" err="1"/>
              <a:t>viders</a:t>
            </a:r>
            <a:endParaRPr lang="en-US" altLang="en-US" dirty="0"/>
          </a:p>
          <a:p>
            <a:r>
              <a:rPr lang="en-US" altLang="en-US" dirty="0"/>
              <a:t>Tracks waiver and waitlist children and adults</a:t>
            </a:r>
          </a:p>
          <a:p>
            <a:r>
              <a:rPr lang="en-US" altLang="en-US" dirty="0"/>
              <a:t>Ensures that services are provided according to person-centered support plan</a:t>
            </a:r>
          </a:p>
          <a:p>
            <a:r>
              <a:rPr lang="en-US" altLang="en-US" dirty="0"/>
              <a:t>Ensures health, safety, welfare of people within catchment area.</a:t>
            </a:r>
          </a:p>
          <a:p>
            <a:endParaRPr lang="en-US" altLang="en-US" dirty="0"/>
          </a:p>
        </p:txBody>
      </p:sp>
    </p:spTree>
    <p:extLst>
      <p:ext uri="{BB962C8B-B14F-4D97-AF65-F5344CB8AC3E}">
        <p14:creationId xmlns:p14="http://schemas.microsoft.com/office/powerpoint/2010/main" val="50307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0216-72AE-9311-57F3-8A496466D7E8}"/>
              </a:ext>
            </a:extLst>
          </p:cNvPr>
          <p:cNvSpPr>
            <a:spLocks noGrp="1"/>
          </p:cNvSpPr>
          <p:nvPr>
            <p:ph type="title"/>
          </p:nvPr>
        </p:nvSpPr>
        <p:spPr/>
        <p:txBody>
          <a:bodyPr/>
          <a:lstStyle/>
          <a:p>
            <a:r>
              <a:rPr lang="en-US" b="0" dirty="0"/>
              <a:t>Kansas CDDO Map </a:t>
            </a:r>
          </a:p>
        </p:txBody>
      </p:sp>
      <p:sp>
        <p:nvSpPr>
          <p:cNvPr id="4" name="Slide Number Placeholder 3">
            <a:extLst>
              <a:ext uri="{FF2B5EF4-FFF2-40B4-BE49-F238E27FC236}">
                <a16:creationId xmlns:a16="http://schemas.microsoft.com/office/drawing/2014/main" id="{688BB2B6-0F5D-2F90-6F16-7F1E816A56CA}"/>
              </a:ext>
            </a:extLst>
          </p:cNvPr>
          <p:cNvSpPr>
            <a:spLocks noGrp="1"/>
          </p:cNvSpPr>
          <p:nvPr>
            <p:ph type="sldNum" sz="quarter" idx="12"/>
          </p:nvPr>
        </p:nvSpPr>
        <p:spPr/>
        <p:txBody>
          <a:bodyPr/>
          <a:lstStyle/>
          <a:p>
            <a:fld id="{5D5ACDC5-7D88-4043-A5E3-34CEDBAF337A}" type="slidenum">
              <a:rPr lang="en-US" smtClean="0"/>
              <a:t>29</a:t>
            </a:fld>
            <a:endParaRPr lang="en-US"/>
          </a:p>
        </p:txBody>
      </p:sp>
      <p:pic>
        <p:nvPicPr>
          <p:cNvPr id="5" name="Picture 4">
            <a:extLst>
              <a:ext uri="{FF2B5EF4-FFF2-40B4-BE49-F238E27FC236}">
                <a16:creationId xmlns:a16="http://schemas.microsoft.com/office/drawing/2014/main" id="{8ECD5C4F-CFA0-DEB4-D2D7-3B3E47E2E443}"/>
              </a:ext>
            </a:extLst>
          </p:cNvPr>
          <p:cNvPicPr>
            <a:picLocks noChangeAspect="1"/>
          </p:cNvPicPr>
          <p:nvPr/>
        </p:nvPicPr>
        <p:blipFill>
          <a:blip r:embed="rId2"/>
          <a:stretch>
            <a:fillRect/>
          </a:stretch>
        </p:blipFill>
        <p:spPr>
          <a:xfrm>
            <a:off x="1646739" y="1690688"/>
            <a:ext cx="8138865" cy="4060288"/>
          </a:xfrm>
          <a:prstGeom prst="rect">
            <a:avLst/>
          </a:prstGeom>
        </p:spPr>
      </p:pic>
    </p:spTree>
    <p:extLst>
      <p:ext uri="{BB962C8B-B14F-4D97-AF65-F5344CB8AC3E}">
        <p14:creationId xmlns:p14="http://schemas.microsoft.com/office/powerpoint/2010/main" val="2850279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515C8-81E7-F770-9BCE-FB822AE6D05C}"/>
              </a:ext>
            </a:extLst>
          </p:cNvPr>
          <p:cNvSpPr>
            <a:spLocks noGrp="1"/>
          </p:cNvSpPr>
          <p:nvPr>
            <p:ph type="title"/>
          </p:nvPr>
        </p:nvSpPr>
        <p:spPr/>
        <p:txBody>
          <a:bodyPr/>
          <a:lstStyle/>
          <a:p>
            <a:r>
              <a:rPr lang="en-US" b="0" u="sng" dirty="0"/>
              <a:t>Educational Transitions </a:t>
            </a:r>
          </a:p>
        </p:txBody>
      </p:sp>
      <p:sp>
        <p:nvSpPr>
          <p:cNvPr id="4" name="Slide Number Placeholder 3">
            <a:extLst>
              <a:ext uri="{FF2B5EF4-FFF2-40B4-BE49-F238E27FC236}">
                <a16:creationId xmlns:a16="http://schemas.microsoft.com/office/drawing/2014/main" id="{58548864-02E1-2108-EC6C-4AE1927638CE}"/>
              </a:ext>
            </a:extLst>
          </p:cNvPr>
          <p:cNvSpPr>
            <a:spLocks noGrp="1"/>
          </p:cNvSpPr>
          <p:nvPr>
            <p:ph type="sldNum" sz="quarter" idx="12"/>
          </p:nvPr>
        </p:nvSpPr>
        <p:spPr/>
        <p:txBody>
          <a:bodyPr/>
          <a:lstStyle/>
          <a:p>
            <a:fld id="{5D5ACDC5-7D88-4043-A5E3-34CEDBAF337A}" type="slidenum">
              <a:rPr lang="en-US" smtClean="0"/>
              <a:t>3</a:t>
            </a:fld>
            <a:endParaRPr lang="en-US"/>
          </a:p>
        </p:txBody>
      </p:sp>
      <p:sp>
        <p:nvSpPr>
          <p:cNvPr id="5" name="Content Placeholder 2">
            <a:extLst>
              <a:ext uri="{FF2B5EF4-FFF2-40B4-BE49-F238E27FC236}">
                <a16:creationId xmlns:a16="http://schemas.microsoft.com/office/drawing/2014/main" id="{795B67CF-2E41-7617-C690-EE8C3ECE3B31}"/>
              </a:ext>
            </a:extLst>
          </p:cNvPr>
          <p:cNvSpPr>
            <a:spLocks noGrp="1"/>
          </p:cNvSpPr>
          <p:nvPr>
            <p:ph idx="1"/>
          </p:nvPr>
        </p:nvSpPr>
        <p:spPr>
          <a:xfrm>
            <a:off x="683455" y="1690688"/>
            <a:ext cx="10515600" cy="4351338"/>
          </a:xfrm>
        </p:spPr>
        <p:txBody>
          <a:bodyPr>
            <a:normAutofit/>
          </a:bodyPr>
          <a:lstStyle/>
          <a:p>
            <a:pPr>
              <a:defRPr/>
            </a:pPr>
            <a:r>
              <a:rPr lang="en-US" dirty="0"/>
              <a:t>Age 3: exit from Part C, Infant/Toddler Services</a:t>
            </a:r>
          </a:p>
          <a:p>
            <a:pPr>
              <a:defRPr/>
            </a:pPr>
            <a:r>
              <a:rPr lang="en-US" dirty="0"/>
              <a:t>Age 5: entrance into kindergarten (full-day)</a:t>
            </a:r>
          </a:p>
          <a:p>
            <a:pPr>
              <a:defRPr/>
            </a:pPr>
            <a:r>
              <a:rPr lang="en-US" dirty="0"/>
              <a:t>Grade 6: entrance into middle school</a:t>
            </a:r>
          </a:p>
          <a:p>
            <a:pPr>
              <a:defRPr/>
            </a:pPr>
            <a:r>
              <a:rPr lang="en-US" dirty="0"/>
              <a:t>Grade 9/10: entrance into high school</a:t>
            </a:r>
          </a:p>
          <a:p>
            <a:pPr>
              <a:defRPr/>
            </a:pPr>
            <a:r>
              <a:rPr lang="en-US" dirty="0"/>
              <a:t>Age 14 for Vocational Rehabilitation referral.</a:t>
            </a:r>
          </a:p>
          <a:p>
            <a:pPr>
              <a:defRPr/>
            </a:pPr>
            <a:r>
              <a:rPr lang="en-US" dirty="0"/>
              <a:t>Grade 12: graduation from high school</a:t>
            </a:r>
          </a:p>
          <a:p>
            <a:pPr>
              <a:defRPr/>
            </a:pPr>
            <a:r>
              <a:rPr lang="en-US" dirty="0"/>
              <a:t>Age 18-21: continued education at high school or specialty school</a:t>
            </a:r>
          </a:p>
          <a:p>
            <a:pPr>
              <a:defRPr/>
            </a:pPr>
            <a:r>
              <a:rPr lang="en-US" dirty="0"/>
              <a:t>By Age 22: exit from public education</a:t>
            </a:r>
          </a:p>
          <a:p>
            <a:pPr>
              <a:defRPr/>
            </a:pPr>
            <a:endParaRPr lang="en-US" dirty="0"/>
          </a:p>
        </p:txBody>
      </p:sp>
    </p:spTree>
    <p:extLst>
      <p:ext uri="{BB962C8B-B14F-4D97-AF65-F5344CB8AC3E}">
        <p14:creationId xmlns:p14="http://schemas.microsoft.com/office/powerpoint/2010/main" val="3529559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2FC6-E646-42C9-8DA1-19966A0344CB}"/>
              </a:ext>
            </a:extLst>
          </p:cNvPr>
          <p:cNvSpPr>
            <a:spLocks noGrp="1"/>
          </p:cNvSpPr>
          <p:nvPr>
            <p:ph type="title"/>
          </p:nvPr>
        </p:nvSpPr>
        <p:spPr/>
        <p:txBody>
          <a:bodyPr/>
          <a:lstStyle/>
          <a:p>
            <a:r>
              <a:rPr lang="en-US" b="0" dirty="0"/>
              <a:t>Targeted Case Management </a:t>
            </a:r>
          </a:p>
        </p:txBody>
      </p:sp>
      <p:sp>
        <p:nvSpPr>
          <p:cNvPr id="4" name="Slide Number Placeholder 3">
            <a:extLst>
              <a:ext uri="{FF2B5EF4-FFF2-40B4-BE49-F238E27FC236}">
                <a16:creationId xmlns:a16="http://schemas.microsoft.com/office/drawing/2014/main" id="{A3AD05FB-FB94-9DA9-715A-3E6058084A50}"/>
              </a:ext>
            </a:extLst>
          </p:cNvPr>
          <p:cNvSpPr>
            <a:spLocks noGrp="1"/>
          </p:cNvSpPr>
          <p:nvPr>
            <p:ph type="sldNum" sz="quarter" idx="12"/>
          </p:nvPr>
        </p:nvSpPr>
        <p:spPr/>
        <p:txBody>
          <a:bodyPr/>
          <a:lstStyle/>
          <a:p>
            <a:fld id="{5D5ACDC5-7D88-4043-A5E3-34CEDBAF337A}" type="slidenum">
              <a:rPr lang="en-US" smtClean="0"/>
              <a:t>30</a:t>
            </a:fld>
            <a:endParaRPr lang="en-US"/>
          </a:p>
        </p:txBody>
      </p:sp>
      <p:sp>
        <p:nvSpPr>
          <p:cNvPr id="5" name="Content Placeholder 2">
            <a:extLst>
              <a:ext uri="{FF2B5EF4-FFF2-40B4-BE49-F238E27FC236}">
                <a16:creationId xmlns:a16="http://schemas.microsoft.com/office/drawing/2014/main" id="{3CD412E9-E204-51B0-B973-E94CB08BAA9D}"/>
              </a:ext>
            </a:extLst>
          </p:cNvPr>
          <p:cNvSpPr>
            <a:spLocks noGrp="1" noChangeArrowheads="1"/>
          </p:cNvSpPr>
          <p:nvPr>
            <p:ph idx="1"/>
          </p:nvPr>
        </p:nvSpPr>
        <p:spPr>
          <a:xfrm>
            <a:off x="838200" y="2090225"/>
            <a:ext cx="10655105" cy="3332163"/>
          </a:xfrm>
        </p:spPr>
        <p:txBody>
          <a:bodyPr/>
          <a:lstStyle/>
          <a:p>
            <a:r>
              <a:rPr lang="en-US" altLang="en-US" dirty="0"/>
              <a:t>Families choose the agency or individual providing TCM </a:t>
            </a:r>
          </a:p>
          <a:p>
            <a:r>
              <a:rPr lang="en-US" altLang="en-US" dirty="0"/>
              <a:t>TCMs work with person to do person-centered support plan</a:t>
            </a:r>
          </a:p>
          <a:p>
            <a:r>
              <a:rPr lang="en-US" altLang="en-US" dirty="0"/>
              <a:t>Work with family to choose providers and monitor service provision</a:t>
            </a:r>
          </a:p>
          <a:p>
            <a:r>
              <a:rPr lang="en-US" altLang="en-US" dirty="0"/>
              <a:t>Interface with MCO Care Coordinator </a:t>
            </a:r>
          </a:p>
          <a:p>
            <a:endParaRPr lang="en-US" altLang="en-US" dirty="0"/>
          </a:p>
        </p:txBody>
      </p:sp>
    </p:spTree>
    <p:extLst>
      <p:ext uri="{BB962C8B-B14F-4D97-AF65-F5344CB8AC3E}">
        <p14:creationId xmlns:p14="http://schemas.microsoft.com/office/powerpoint/2010/main" val="337277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4A95-57DD-9E16-FA4B-92282A465550}"/>
              </a:ext>
            </a:extLst>
          </p:cNvPr>
          <p:cNvSpPr>
            <a:spLocks noGrp="1"/>
          </p:cNvSpPr>
          <p:nvPr>
            <p:ph type="title"/>
          </p:nvPr>
        </p:nvSpPr>
        <p:spPr/>
        <p:txBody>
          <a:bodyPr/>
          <a:lstStyle/>
          <a:p>
            <a:r>
              <a:rPr lang="en-US" b="0" dirty="0"/>
              <a:t>When to Notify Your MCO Care Coordinator </a:t>
            </a:r>
          </a:p>
        </p:txBody>
      </p:sp>
      <p:sp>
        <p:nvSpPr>
          <p:cNvPr id="4" name="Slide Number Placeholder 3">
            <a:extLst>
              <a:ext uri="{FF2B5EF4-FFF2-40B4-BE49-F238E27FC236}">
                <a16:creationId xmlns:a16="http://schemas.microsoft.com/office/drawing/2014/main" id="{C3CD792D-0535-CAC1-A0E2-B6116955BF86}"/>
              </a:ext>
            </a:extLst>
          </p:cNvPr>
          <p:cNvSpPr>
            <a:spLocks noGrp="1"/>
          </p:cNvSpPr>
          <p:nvPr>
            <p:ph type="sldNum" sz="quarter" idx="12"/>
          </p:nvPr>
        </p:nvSpPr>
        <p:spPr/>
        <p:txBody>
          <a:bodyPr/>
          <a:lstStyle/>
          <a:p>
            <a:fld id="{5D5ACDC5-7D88-4043-A5E3-34CEDBAF337A}" type="slidenum">
              <a:rPr lang="en-US" smtClean="0"/>
              <a:t>31</a:t>
            </a:fld>
            <a:endParaRPr lang="en-US"/>
          </a:p>
        </p:txBody>
      </p:sp>
      <p:sp>
        <p:nvSpPr>
          <p:cNvPr id="5" name="Content Placeholder 2">
            <a:extLst>
              <a:ext uri="{FF2B5EF4-FFF2-40B4-BE49-F238E27FC236}">
                <a16:creationId xmlns:a16="http://schemas.microsoft.com/office/drawing/2014/main" id="{5F60B4A4-380D-3C04-2F04-5CEA54F0A3CA}"/>
              </a:ext>
            </a:extLst>
          </p:cNvPr>
          <p:cNvSpPr>
            <a:spLocks noGrp="1"/>
          </p:cNvSpPr>
          <p:nvPr>
            <p:ph idx="1"/>
          </p:nvPr>
        </p:nvSpPr>
        <p:spPr>
          <a:xfrm>
            <a:off x="838200" y="2118360"/>
            <a:ext cx="7704137" cy="3332163"/>
          </a:xfrm>
        </p:spPr>
        <p:txBody>
          <a:bodyPr>
            <a:normAutofit fontScale="77500" lnSpcReduction="20000"/>
          </a:bodyPr>
          <a:lstStyle/>
          <a:p>
            <a:pPr>
              <a:defRPr/>
            </a:pPr>
            <a:r>
              <a:rPr lang="en-US" dirty="0"/>
              <a:t>Changes in the health of the person</a:t>
            </a:r>
          </a:p>
          <a:p>
            <a:pPr>
              <a:defRPr/>
            </a:pPr>
            <a:r>
              <a:rPr lang="en-US" dirty="0"/>
              <a:t>Changes in the behaviors of the person</a:t>
            </a:r>
          </a:p>
          <a:p>
            <a:pPr>
              <a:defRPr/>
            </a:pPr>
            <a:r>
              <a:rPr lang="en-US" dirty="0"/>
              <a:t>Changes in the health of the parent/guardian</a:t>
            </a:r>
          </a:p>
          <a:p>
            <a:pPr>
              <a:defRPr/>
            </a:pPr>
            <a:r>
              <a:rPr lang="en-US" dirty="0"/>
              <a:t>Educational transitions</a:t>
            </a:r>
          </a:p>
          <a:p>
            <a:pPr>
              <a:defRPr/>
            </a:pPr>
            <a:r>
              <a:rPr lang="en-US" dirty="0"/>
              <a:t>Need for a Waiver transition</a:t>
            </a:r>
          </a:p>
          <a:p>
            <a:pPr>
              <a:defRPr/>
            </a:pPr>
            <a:r>
              <a:rPr lang="en-US" dirty="0"/>
              <a:t>Changes in Medicaid status</a:t>
            </a:r>
          </a:p>
          <a:p>
            <a:pPr>
              <a:defRPr/>
            </a:pPr>
            <a:r>
              <a:rPr lang="en-US" dirty="0"/>
              <a:t>Involvement with Child/Adult Protective Services</a:t>
            </a:r>
          </a:p>
          <a:p>
            <a:pPr>
              <a:defRPr/>
            </a:pPr>
            <a:r>
              <a:rPr lang="en-US" dirty="0"/>
              <a:t>Involvement with Law Enforcement</a:t>
            </a:r>
          </a:p>
          <a:p>
            <a:pPr>
              <a:defRPr/>
            </a:pPr>
            <a:r>
              <a:rPr lang="en-US" dirty="0"/>
              <a:t>Involvement with the legal system</a:t>
            </a:r>
          </a:p>
          <a:p>
            <a:pPr>
              <a:defRPr/>
            </a:pPr>
            <a:endParaRPr lang="en-US" dirty="0"/>
          </a:p>
        </p:txBody>
      </p:sp>
    </p:spTree>
    <p:extLst>
      <p:ext uri="{BB962C8B-B14F-4D97-AF65-F5344CB8AC3E}">
        <p14:creationId xmlns:p14="http://schemas.microsoft.com/office/powerpoint/2010/main" val="4060305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F2FF-E445-0785-329C-DD19D18E43C3}"/>
              </a:ext>
            </a:extLst>
          </p:cNvPr>
          <p:cNvSpPr>
            <a:spLocks noGrp="1"/>
          </p:cNvSpPr>
          <p:nvPr>
            <p:ph type="title"/>
          </p:nvPr>
        </p:nvSpPr>
        <p:spPr/>
        <p:txBody>
          <a:bodyPr/>
          <a:lstStyle/>
          <a:p>
            <a:r>
              <a:rPr lang="en-US" b="0" u="sng" dirty="0"/>
              <a:t>Changes in Medicaid Status </a:t>
            </a:r>
          </a:p>
        </p:txBody>
      </p:sp>
      <p:sp>
        <p:nvSpPr>
          <p:cNvPr id="4" name="Slide Number Placeholder 3">
            <a:extLst>
              <a:ext uri="{FF2B5EF4-FFF2-40B4-BE49-F238E27FC236}">
                <a16:creationId xmlns:a16="http://schemas.microsoft.com/office/drawing/2014/main" id="{9FA03114-C944-D120-E697-C3CCEA3F7D29}"/>
              </a:ext>
            </a:extLst>
          </p:cNvPr>
          <p:cNvSpPr>
            <a:spLocks noGrp="1"/>
          </p:cNvSpPr>
          <p:nvPr>
            <p:ph type="sldNum" sz="quarter" idx="12"/>
          </p:nvPr>
        </p:nvSpPr>
        <p:spPr/>
        <p:txBody>
          <a:bodyPr/>
          <a:lstStyle/>
          <a:p>
            <a:fld id="{5D5ACDC5-7D88-4043-A5E3-34CEDBAF337A}" type="slidenum">
              <a:rPr lang="en-US" smtClean="0"/>
              <a:t>32</a:t>
            </a:fld>
            <a:endParaRPr lang="en-US"/>
          </a:p>
        </p:txBody>
      </p:sp>
      <p:sp>
        <p:nvSpPr>
          <p:cNvPr id="5" name="Content Placeholder 2">
            <a:extLst>
              <a:ext uri="{FF2B5EF4-FFF2-40B4-BE49-F238E27FC236}">
                <a16:creationId xmlns:a16="http://schemas.microsoft.com/office/drawing/2014/main" id="{B361F32B-23C6-B9E2-CC24-25DF00FD687D}"/>
              </a:ext>
            </a:extLst>
          </p:cNvPr>
          <p:cNvSpPr>
            <a:spLocks noGrp="1"/>
          </p:cNvSpPr>
          <p:nvPr>
            <p:ph idx="1"/>
          </p:nvPr>
        </p:nvSpPr>
        <p:spPr>
          <a:xfrm>
            <a:off x="838200" y="2005818"/>
            <a:ext cx="7704137" cy="3332163"/>
          </a:xfrm>
        </p:spPr>
        <p:txBody>
          <a:bodyPr>
            <a:normAutofit fontScale="92500" lnSpcReduction="10000"/>
          </a:bodyPr>
          <a:lstStyle/>
          <a:p>
            <a:pPr>
              <a:defRPr/>
            </a:pPr>
            <a:r>
              <a:rPr lang="en-US" dirty="0"/>
              <a:t>Changes in household income</a:t>
            </a:r>
          </a:p>
          <a:p>
            <a:pPr lvl="1">
              <a:defRPr/>
            </a:pPr>
            <a:r>
              <a:rPr lang="en-US" dirty="0"/>
              <a:t>Family members’ wages, child support, etc.</a:t>
            </a:r>
          </a:p>
          <a:p>
            <a:pPr lvl="1">
              <a:defRPr/>
            </a:pPr>
            <a:r>
              <a:rPr lang="en-US" dirty="0"/>
              <a:t>Person’s wages from employment</a:t>
            </a:r>
          </a:p>
          <a:p>
            <a:pPr>
              <a:defRPr/>
            </a:pPr>
            <a:r>
              <a:rPr lang="en-US" dirty="0"/>
              <a:t>Entering/exiting foster care</a:t>
            </a:r>
          </a:p>
          <a:p>
            <a:pPr>
              <a:defRPr/>
            </a:pPr>
            <a:r>
              <a:rPr lang="en-US" dirty="0"/>
              <a:t>Turning 18 years old</a:t>
            </a:r>
          </a:p>
          <a:p>
            <a:pPr>
              <a:defRPr/>
            </a:pPr>
            <a:r>
              <a:rPr lang="en-US" dirty="0"/>
              <a:t>Receiving an inheritance</a:t>
            </a:r>
          </a:p>
          <a:p>
            <a:pPr>
              <a:defRPr/>
            </a:pPr>
            <a:r>
              <a:rPr lang="en-US" dirty="0"/>
              <a:t>Receiving SSI</a:t>
            </a:r>
          </a:p>
          <a:p>
            <a:pPr>
              <a:defRPr/>
            </a:pPr>
            <a:r>
              <a:rPr lang="en-US" dirty="0"/>
              <a:t>Receiving Survivor’s Benefits</a:t>
            </a:r>
          </a:p>
        </p:txBody>
      </p:sp>
    </p:spTree>
    <p:extLst>
      <p:ext uri="{BB962C8B-B14F-4D97-AF65-F5344CB8AC3E}">
        <p14:creationId xmlns:p14="http://schemas.microsoft.com/office/powerpoint/2010/main" val="2866692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D58C-FD53-0D7F-AE91-8A051A6C2F72}"/>
              </a:ext>
            </a:extLst>
          </p:cNvPr>
          <p:cNvSpPr>
            <a:spLocks noGrp="1"/>
          </p:cNvSpPr>
          <p:nvPr>
            <p:ph type="title"/>
          </p:nvPr>
        </p:nvSpPr>
        <p:spPr/>
        <p:txBody>
          <a:bodyPr/>
          <a:lstStyle/>
          <a:p>
            <a:r>
              <a:rPr lang="en-US" b="0" u="sng" dirty="0"/>
              <a:t>DD Service Options </a:t>
            </a:r>
          </a:p>
        </p:txBody>
      </p:sp>
      <p:sp>
        <p:nvSpPr>
          <p:cNvPr id="4" name="Slide Number Placeholder 3">
            <a:extLst>
              <a:ext uri="{FF2B5EF4-FFF2-40B4-BE49-F238E27FC236}">
                <a16:creationId xmlns:a16="http://schemas.microsoft.com/office/drawing/2014/main" id="{D12FA634-49DE-80F3-F449-A2276C5B91BD}"/>
              </a:ext>
            </a:extLst>
          </p:cNvPr>
          <p:cNvSpPr>
            <a:spLocks noGrp="1"/>
          </p:cNvSpPr>
          <p:nvPr>
            <p:ph type="sldNum" sz="quarter" idx="12"/>
          </p:nvPr>
        </p:nvSpPr>
        <p:spPr/>
        <p:txBody>
          <a:bodyPr/>
          <a:lstStyle/>
          <a:p>
            <a:fld id="{5D5ACDC5-7D88-4043-A5E3-34CEDBAF337A}" type="slidenum">
              <a:rPr lang="en-US" smtClean="0"/>
              <a:t>33</a:t>
            </a:fld>
            <a:endParaRPr lang="en-US"/>
          </a:p>
        </p:txBody>
      </p:sp>
      <p:sp>
        <p:nvSpPr>
          <p:cNvPr id="5" name="Content Placeholder 2">
            <a:extLst>
              <a:ext uri="{FF2B5EF4-FFF2-40B4-BE49-F238E27FC236}">
                <a16:creationId xmlns:a16="http://schemas.microsoft.com/office/drawing/2014/main" id="{2BBE7D5A-262B-4F39-E136-DBB6DE391AB3}"/>
              </a:ext>
            </a:extLst>
          </p:cNvPr>
          <p:cNvSpPr>
            <a:spLocks noGrp="1" noChangeArrowheads="1"/>
          </p:cNvSpPr>
          <p:nvPr>
            <p:ph idx="1"/>
          </p:nvPr>
        </p:nvSpPr>
        <p:spPr>
          <a:xfrm>
            <a:off x="838200" y="1949548"/>
            <a:ext cx="7704137" cy="3332163"/>
          </a:xfrm>
        </p:spPr>
        <p:txBody>
          <a:bodyPr/>
          <a:lstStyle/>
          <a:p>
            <a:r>
              <a:rPr lang="en-US" altLang="en-US" dirty="0"/>
              <a:t>Use of the Service Access (Waiting) List</a:t>
            </a:r>
          </a:p>
          <a:p>
            <a:r>
              <a:rPr lang="en-US" altLang="en-US" dirty="0"/>
              <a:t>Use of Crisis Funding</a:t>
            </a:r>
          </a:p>
          <a:p>
            <a:r>
              <a:rPr lang="en-US" altLang="en-US" dirty="0"/>
              <a:t>Use of “Voluntary Placements” for children and youth under 22 years</a:t>
            </a:r>
          </a:p>
          <a:p>
            <a:r>
              <a:rPr lang="en-US" altLang="en-US" dirty="0"/>
              <a:t>Use of other service systems: social services; medical care; beneficiary programs</a:t>
            </a:r>
          </a:p>
          <a:p>
            <a:endParaRPr lang="en-US" altLang="en-US" dirty="0"/>
          </a:p>
        </p:txBody>
      </p:sp>
    </p:spTree>
    <p:extLst>
      <p:ext uri="{BB962C8B-B14F-4D97-AF65-F5344CB8AC3E}">
        <p14:creationId xmlns:p14="http://schemas.microsoft.com/office/powerpoint/2010/main" val="2059258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D0B4-0E91-0F6E-B503-7D518B5ADF58}"/>
              </a:ext>
            </a:extLst>
          </p:cNvPr>
          <p:cNvSpPr>
            <a:spLocks noGrp="1"/>
          </p:cNvSpPr>
          <p:nvPr>
            <p:ph type="title"/>
          </p:nvPr>
        </p:nvSpPr>
        <p:spPr/>
        <p:txBody>
          <a:bodyPr/>
          <a:lstStyle/>
          <a:p>
            <a:r>
              <a:rPr lang="en-US" b="0" u="sng" dirty="0"/>
              <a:t>IDD Waitlist and Foster Care </a:t>
            </a:r>
          </a:p>
        </p:txBody>
      </p:sp>
      <p:sp>
        <p:nvSpPr>
          <p:cNvPr id="4" name="Slide Number Placeholder 3">
            <a:extLst>
              <a:ext uri="{FF2B5EF4-FFF2-40B4-BE49-F238E27FC236}">
                <a16:creationId xmlns:a16="http://schemas.microsoft.com/office/drawing/2014/main" id="{39454C66-C3F4-2BAB-A759-E4BC821AB168}"/>
              </a:ext>
            </a:extLst>
          </p:cNvPr>
          <p:cNvSpPr>
            <a:spLocks noGrp="1"/>
          </p:cNvSpPr>
          <p:nvPr>
            <p:ph type="sldNum" sz="quarter" idx="12"/>
          </p:nvPr>
        </p:nvSpPr>
        <p:spPr/>
        <p:txBody>
          <a:bodyPr/>
          <a:lstStyle/>
          <a:p>
            <a:fld id="{5D5ACDC5-7D88-4043-A5E3-34CEDBAF337A}" type="slidenum">
              <a:rPr lang="en-US" smtClean="0"/>
              <a:t>34</a:t>
            </a:fld>
            <a:endParaRPr lang="en-US"/>
          </a:p>
        </p:txBody>
      </p:sp>
      <p:sp>
        <p:nvSpPr>
          <p:cNvPr id="5" name="Content Placeholder 2">
            <a:extLst>
              <a:ext uri="{FF2B5EF4-FFF2-40B4-BE49-F238E27FC236}">
                <a16:creationId xmlns:a16="http://schemas.microsoft.com/office/drawing/2014/main" id="{988B32BE-BFE0-FF2A-2051-1E3B6A36B067}"/>
              </a:ext>
            </a:extLst>
          </p:cNvPr>
          <p:cNvSpPr>
            <a:spLocks noGrp="1"/>
          </p:cNvSpPr>
          <p:nvPr>
            <p:ph idx="1"/>
          </p:nvPr>
        </p:nvSpPr>
        <p:spPr>
          <a:xfrm>
            <a:off x="838200" y="2104292"/>
            <a:ext cx="7704137" cy="3332163"/>
          </a:xfrm>
        </p:spPr>
        <p:txBody>
          <a:bodyPr>
            <a:normAutofit fontScale="77500" lnSpcReduction="20000"/>
          </a:bodyPr>
          <a:lstStyle/>
          <a:p>
            <a:pPr>
              <a:defRPr/>
            </a:pPr>
            <a:r>
              <a:rPr lang="en-US" dirty="0"/>
              <a:t>Waitlist is currently over 8 years long</a:t>
            </a:r>
          </a:p>
          <a:p>
            <a:pPr>
              <a:defRPr/>
            </a:pPr>
            <a:r>
              <a:rPr lang="en-US" dirty="0"/>
              <a:t>Person is not re-assessed once on the waitlist until the person is offered funding by KDADS</a:t>
            </a:r>
          </a:p>
          <a:p>
            <a:pPr>
              <a:defRPr/>
            </a:pPr>
            <a:r>
              <a:rPr lang="en-US" dirty="0"/>
              <a:t>Can be by-passed by foster children for non-supervisory, disability-related support needs, or</a:t>
            </a:r>
          </a:p>
          <a:p>
            <a:pPr>
              <a:defRPr/>
            </a:pPr>
            <a:r>
              <a:rPr lang="en-US" dirty="0"/>
              <a:t>Can be by-passed in crisis situations in order to avoid a child coming into custody (requires DCF/court documentation)</a:t>
            </a:r>
          </a:p>
          <a:p>
            <a:pPr>
              <a:defRPr/>
            </a:pPr>
            <a:r>
              <a:rPr lang="en-US" dirty="0"/>
              <a:t>Can be by-passed in order for a child exiting custody to have identified disability support needs met.</a:t>
            </a:r>
          </a:p>
          <a:p>
            <a:pPr>
              <a:defRPr/>
            </a:pPr>
            <a:r>
              <a:rPr lang="en-US" dirty="0"/>
              <a:t>Foster Care Exception requests go to the CDDO first, then to KDADS IDD Program Manager for review and determination.</a:t>
            </a:r>
          </a:p>
        </p:txBody>
      </p:sp>
    </p:spTree>
    <p:extLst>
      <p:ext uri="{BB962C8B-B14F-4D97-AF65-F5344CB8AC3E}">
        <p14:creationId xmlns:p14="http://schemas.microsoft.com/office/powerpoint/2010/main" val="2478985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84946-F91B-1FCD-1A5C-E4606EBF5462}"/>
              </a:ext>
            </a:extLst>
          </p:cNvPr>
          <p:cNvSpPr>
            <a:spLocks noGrp="1"/>
          </p:cNvSpPr>
          <p:nvPr>
            <p:ph type="title"/>
          </p:nvPr>
        </p:nvSpPr>
        <p:spPr/>
        <p:txBody>
          <a:bodyPr/>
          <a:lstStyle/>
          <a:p>
            <a:r>
              <a:rPr lang="en-US" b="0" u="sng" dirty="0"/>
              <a:t>IDD Crisis-Exception Requests </a:t>
            </a:r>
          </a:p>
        </p:txBody>
      </p:sp>
      <p:sp>
        <p:nvSpPr>
          <p:cNvPr id="4" name="Slide Number Placeholder 3">
            <a:extLst>
              <a:ext uri="{FF2B5EF4-FFF2-40B4-BE49-F238E27FC236}">
                <a16:creationId xmlns:a16="http://schemas.microsoft.com/office/drawing/2014/main" id="{4C523C79-8BF0-B695-A80B-3261E18C1887}"/>
              </a:ext>
            </a:extLst>
          </p:cNvPr>
          <p:cNvSpPr>
            <a:spLocks noGrp="1"/>
          </p:cNvSpPr>
          <p:nvPr>
            <p:ph type="sldNum" sz="quarter" idx="12"/>
          </p:nvPr>
        </p:nvSpPr>
        <p:spPr/>
        <p:txBody>
          <a:bodyPr/>
          <a:lstStyle/>
          <a:p>
            <a:fld id="{5D5ACDC5-7D88-4043-A5E3-34CEDBAF337A}" type="slidenum">
              <a:rPr lang="en-US" smtClean="0"/>
              <a:t>35</a:t>
            </a:fld>
            <a:endParaRPr lang="en-US"/>
          </a:p>
        </p:txBody>
      </p:sp>
      <p:sp>
        <p:nvSpPr>
          <p:cNvPr id="5" name="Content Placeholder 2">
            <a:extLst>
              <a:ext uri="{FF2B5EF4-FFF2-40B4-BE49-F238E27FC236}">
                <a16:creationId xmlns:a16="http://schemas.microsoft.com/office/drawing/2014/main" id="{1E22B529-E3CD-C612-476D-4A1DD375651C}"/>
              </a:ext>
            </a:extLst>
          </p:cNvPr>
          <p:cNvSpPr>
            <a:spLocks noGrp="1"/>
          </p:cNvSpPr>
          <p:nvPr>
            <p:ph idx="1"/>
          </p:nvPr>
        </p:nvSpPr>
        <p:spPr>
          <a:xfrm>
            <a:off x="838200" y="1963616"/>
            <a:ext cx="10515600" cy="3332163"/>
          </a:xfrm>
        </p:spPr>
        <p:txBody>
          <a:bodyPr>
            <a:normAutofit fontScale="77500" lnSpcReduction="20000"/>
          </a:bodyPr>
          <a:lstStyle/>
          <a:p>
            <a:pPr>
              <a:defRPr/>
            </a:pPr>
            <a:r>
              <a:rPr lang="en-US" dirty="0"/>
              <a:t>Requests are first made through the CDDO area in which the person lives (placement area)</a:t>
            </a:r>
          </a:p>
          <a:p>
            <a:pPr>
              <a:defRPr/>
            </a:pPr>
            <a:r>
              <a:rPr lang="en-US" dirty="0"/>
              <a:t>Crisis requests based on APS/CPS, Law Enforcement, documented Abuse, Neglect, Exploitation (ANE), and/or</a:t>
            </a:r>
          </a:p>
          <a:p>
            <a:pPr>
              <a:defRPr/>
            </a:pPr>
            <a:r>
              <a:rPr lang="en-US" dirty="0"/>
              <a:t>Significant, imminent risk to self, others</a:t>
            </a:r>
          </a:p>
          <a:p>
            <a:pPr>
              <a:defRPr/>
            </a:pPr>
            <a:r>
              <a:rPr lang="en-US" dirty="0"/>
              <a:t>Community supports must first be exhausted before making a request (documentation required)</a:t>
            </a:r>
          </a:p>
          <a:p>
            <a:pPr>
              <a:defRPr/>
            </a:pPr>
            <a:r>
              <a:rPr lang="en-US" dirty="0"/>
              <a:t>Cannot duplicate services already available, or services that should be provided by the foster parent.</a:t>
            </a:r>
          </a:p>
          <a:p>
            <a:pPr>
              <a:defRPr/>
            </a:pPr>
            <a:r>
              <a:rPr lang="en-US" dirty="0"/>
              <a:t>CDDO approved requests then go to KDADS IDD Program Manager for review and determination</a:t>
            </a:r>
          </a:p>
        </p:txBody>
      </p:sp>
    </p:spTree>
    <p:extLst>
      <p:ext uri="{BB962C8B-B14F-4D97-AF65-F5344CB8AC3E}">
        <p14:creationId xmlns:p14="http://schemas.microsoft.com/office/powerpoint/2010/main" val="3838072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08A7-3E0B-A637-79D7-A1889DF077D9}"/>
              </a:ext>
            </a:extLst>
          </p:cNvPr>
          <p:cNvSpPr>
            <a:spLocks noGrp="1"/>
          </p:cNvSpPr>
          <p:nvPr>
            <p:ph type="title"/>
          </p:nvPr>
        </p:nvSpPr>
        <p:spPr/>
        <p:txBody>
          <a:bodyPr/>
          <a:lstStyle/>
          <a:p>
            <a:r>
              <a:rPr lang="en-US" b="0" u="sng" dirty="0"/>
              <a:t>Self-Directed supports vs. agency-directed supports (in-home) </a:t>
            </a:r>
          </a:p>
        </p:txBody>
      </p:sp>
      <p:sp>
        <p:nvSpPr>
          <p:cNvPr id="4" name="Slide Number Placeholder 3">
            <a:extLst>
              <a:ext uri="{FF2B5EF4-FFF2-40B4-BE49-F238E27FC236}">
                <a16:creationId xmlns:a16="http://schemas.microsoft.com/office/drawing/2014/main" id="{E1E49D0E-0D13-4F28-09B2-56BD8E73EE92}"/>
              </a:ext>
            </a:extLst>
          </p:cNvPr>
          <p:cNvSpPr>
            <a:spLocks noGrp="1"/>
          </p:cNvSpPr>
          <p:nvPr>
            <p:ph type="sldNum" sz="quarter" idx="12"/>
          </p:nvPr>
        </p:nvSpPr>
        <p:spPr/>
        <p:txBody>
          <a:bodyPr/>
          <a:lstStyle/>
          <a:p>
            <a:fld id="{5D5ACDC5-7D88-4043-A5E3-34CEDBAF337A}" type="slidenum">
              <a:rPr lang="en-US" smtClean="0"/>
              <a:t>36</a:t>
            </a:fld>
            <a:endParaRPr lang="en-US"/>
          </a:p>
        </p:txBody>
      </p:sp>
      <p:sp>
        <p:nvSpPr>
          <p:cNvPr id="5" name="Content Placeholder 2">
            <a:extLst>
              <a:ext uri="{FF2B5EF4-FFF2-40B4-BE49-F238E27FC236}">
                <a16:creationId xmlns:a16="http://schemas.microsoft.com/office/drawing/2014/main" id="{78D00E5A-F133-ABF9-2759-4D2EB8829C17}"/>
              </a:ext>
            </a:extLst>
          </p:cNvPr>
          <p:cNvSpPr>
            <a:spLocks noGrp="1"/>
          </p:cNvSpPr>
          <p:nvPr>
            <p:ph idx="1"/>
          </p:nvPr>
        </p:nvSpPr>
        <p:spPr>
          <a:xfrm>
            <a:off x="982663" y="2434832"/>
            <a:ext cx="10716278" cy="3332163"/>
          </a:xfrm>
        </p:spPr>
        <p:txBody>
          <a:bodyPr>
            <a:normAutofit/>
          </a:bodyPr>
          <a:lstStyle/>
          <a:p>
            <a:pPr>
              <a:defRPr/>
            </a:pPr>
            <a:r>
              <a:rPr lang="en-US" dirty="0"/>
              <a:t>Children in custody must have agency-directed in-home supports.</a:t>
            </a:r>
          </a:p>
          <a:p>
            <a:pPr>
              <a:defRPr/>
            </a:pPr>
            <a:r>
              <a:rPr lang="en-US" dirty="0"/>
              <a:t>In areas where no agency-directed supports are available for foster children, an exception for self-directed supports must go to KDADS IDD Program Manager for review and determination.</a:t>
            </a:r>
          </a:p>
          <a:p>
            <a:pPr>
              <a:defRPr/>
            </a:pPr>
            <a:r>
              <a:rPr lang="en-US" dirty="0"/>
              <a:t>Children in Children’s Residential setting cannot also access in-home supports, as that constitutes a duplication of services</a:t>
            </a:r>
          </a:p>
        </p:txBody>
      </p:sp>
    </p:spTree>
    <p:extLst>
      <p:ext uri="{BB962C8B-B14F-4D97-AF65-F5344CB8AC3E}">
        <p14:creationId xmlns:p14="http://schemas.microsoft.com/office/powerpoint/2010/main" val="41955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CDD4-0987-AEEC-EECC-154E563595C0}"/>
              </a:ext>
            </a:extLst>
          </p:cNvPr>
          <p:cNvSpPr>
            <a:spLocks noGrp="1"/>
          </p:cNvSpPr>
          <p:nvPr>
            <p:ph type="title"/>
          </p:nvPr>
        </p:nvSpPr>
        <p:spPr/>
        <p:txBody>
          <a:bodyPr/>
          <a:lstStyle/>
          <a:p>
            <a:r>
              <a:rPr lang="en-US" b="0" u="sng" dirty="0"/>
              <a:t>DD Waiver and Foster Care</a:t>
            </a:r>
          </a:p>
        </p:txBody>
      </p:sp>
      <p:sp>
        <p:nvSpPr>
          <p:cNvPr id="4" name="Slide Number Placeholder 3">
            <a:extLst>
              <a:ext uri="{FF2B5EF4-FFF2-40B4-BE49-F238E27FC236}">
                <a16:creationId xmlns:a16="http://schemas.microsoft.com/office/drawing/2014/main" id="{CF428D06-434D-EC4C-984D-E3D00DE0448B}"/>
              </a:ext>
            </a:extLst>
          </p:cNvPr>
          <p:cNvSpPr>
            <a:spLocks noGrp="1"/>
          </p:cNvSpPr>
          <p:nvPr>
            <p:ph type="sldNum" sz="quarter" idx="12"/>
          </p:nvPr>
        </p:nvSpPr>
        <p:spPr/>
        <p:txBody>
          <a:bodyPr/>
          <a:lstStyle/>
          <a:p>
            <a:fld id="{5D5ACDC5-7D88-4043-A5E3-34CEDBAF337A}" type="slidenum">
              <a:rPr lang="en-US" smtClean="0"/>
              <a:t>37</a:t>
            </a:fld>
            <a:endParaRPr lang="en-US"/>
          </a:p>
        </p:txBody>
      </p:sp>
      <p:sp>
        <p:nvSpPr>
          <p:cNvPr id="5" name="Content Placeholder 2">
            <a:extLst>
              <a:ext uri="{FF2B5EF4-FFF2-40B4-BE49-F238E27FC236}">
                <a16:creationId xmlns:a16="http://schemas.microsoft.com/office/drawing/2014/main" id="{5D8D04DC-367E-A5C7-66CB-B99FA4DAEF58}"/>
              </a:ext>
            </a:extLst>
          </p:cNvPr>
          <p:cNvSpPr>
            <a:spLocks noGrp="1"/>
          </p:cNvSpPr>
          <p:nvPr>
            <p:ph idx="1"/>
          </p:nvPr>
        </p:nvSpPr>
        <p:spPr>
          <a:xfrm>
            <a:off x="838200" y="1787493"/>
            <a:ext cx="10515600" cy="4351338"/>
          </a:xfrm>
        </p:spPr>
        <p:txBody>
          <a:bodyPr>
            <a:normAutofit fontScale="92500" lnSpcReduction="20000"/>
          </a:bodyPr>
          <a:lstStyle/>
          <a:p>
            <a:pPr>
              <a:defRPr/>
            </a:pPr>
            <a:r>
              <a:rPr lang="en-US" sz="2800" dirty="0"/>
              <a:t>IDD Waiver supports </a:t>
            </a:r>
            <a:r>
              <a:rPr lang="en-US" sz="2800" b="1" u="sng" dirty="0"/>
              <a:t>cannot</a:t>
            </a:r>
            <a:r>
              <a:rPr lang="en-US" sz="2800" dirty="0"/>
              <a:t> be supervisory in nature for children in custody</a:t>
            </a:r>
          </a:p>
          <a:p>
            <a:pPr>
              <a:defRPr/>
            </a:pPr>
            <a:r>
              <a:rPr lang="en-US" sz="2800" dirty="0"/>
              <a:t>Licensed Foster Care placements cannot have more than two children in the home unrelated to the IDD waiver participant </a:t>
            </a:r>
            <a:r>
              <a:rPr lang="en-US" sz="2800" b="1" dirty="0"/>
              <a:t>in order for the child’s waiver to continue.</a:t>
            </a:r>
          </a:p>
          <a:p>
            <a:pPr>
              <a:defRPr/>
            </a:pPr>
            <a:r>
              <a:rPr lang="en-US" sz="2800" dirty="0"/>
              <a:t>Any overpopulation request must happen </a:t>
            </a:r>
            <a:r>
              <a:rPr lang="en-US" sz="2800" b="1" u="sng" dirty="0"/>
              <a:t>prior</a:t>
            </a:r>
            <a:r>
              <a:rPr lang="en-US" sz="2800" dirty="0"/>
              <a:t> to the home becoming overpopulated</a:t>
            </a:r>
          </a:p>
          <a:p>
            <a:pPr>
              <a:defRPr/>
            </a:pPr>
            <a:r>
              <a:rPr lang="en-US" sz="2800" dirty="0"/>
              <a:t>All overpopulation requests related to a child’s waiver go to KDADS IDD Program Manager for review and determination.</a:t>
            </a:r>
          </a:p>
          <a:p>
            <a:pPr>
              <a:defRPr/>
            </a:pPr>
            <a:r>
              <a:rPr lang="en-US" sz="2800" dirty="0"/>
              <a:t>Overpopulation requests start between CPA and DCF Licensing. Once DCF Licensing reviews, then goes to MCO. MCO makes request to IDD Program Manager.</a:t>
            </a:r>
          </a:p>
        </p:txBody>
      </p:sp>
    </p:spTree>
    <p:extLst>
      <p:ext uri="{BB962C8B-B14F-4D97-AF65-F5344CB8AC3E}">
        <p14:creationId xmlns:p14="http://schemas.microsoft.com/office/powerpoint/2010/main" val="3127360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D043-129E-7394-13A0-0ECF334365C5}"/>
              </a:ext>
            </a:extLst>
          </p:cNvPr>
          <p:cNvSpPr>
            <a:spLocks noGrp="1"/>
          </p:cNvSpPr>
          <p:nvPr>
            <p:ph type="title"/>
          </p:nvPr>
        </p:nvSpPr>
        <p:spPr/>
        <p:txBody>
          <a:bodyPr/>
          <a:lstStyle/>
          <a:p>
            <a:r>
              <a:rPr lang="en-US" b="0" u="sng" dirty="0"/>
              <a:t>Private Pay contracts for IDD adult services </a:t>
            </a:r>
          </a:p>
        </p:txBody>
      </p:sp>
      <p:sp>
        <p:nvSpPr>
          <p:cNvPr id="4" name="Slide Number Placeholder 3">
            <a:extLst>
              <a:ext uri="{FF2B5EF4-FFF2-40B4-BE49-F238E27FC236}">
                <a16:creationId xmlns:a16="http://schemas.microsoft.com/office/drawing/2014/main" id="{336EA463-803F-33C8-6A9A-B506A978CA74}"/>
              </a:ext>
            </a:extLst>
          </p:cNvPr>
          <p:cNvSpPr>
            <a:spLocks noGrp="1"/>
          </p:cNvSpPr>
          <p:nvPr>
            <p:ph type="sldNum" sz="quarter" idx="12"/>
          </p:nvPr>
        </p:nvSpPr>
        <p:spPr/>
        <p:txBody>
          <a:bodyPr/>
          <a:lstStyle/>
          <a:p>
            <a:fld id="{5D5ACDC5-7D88-4043-A5E3-34CEDBAF337A}" type="slidenum">
              <a:rPr lang="en-US" smtClean="0"/>
              <a:t>38</a:t>
            </a:fld>
            <a:endParaRPr lang="en-US"/>
          </a:p>
        </p:txBody>
      </p:sp>
      <p:sp>
        <p:nvSpPr>
          <p:cNvPr id="5" name="Content Placeholder 2">
            <a:extLst>
              <a:ext uri="{FF2B5EF4-FFF2-40B4-BE49-F238E27FC236}">
                <a16:creationId xmlns:a16="http://schemas.microsoft.com/office/drawing/2014/main" id="{4BC35172-1C77-7434-9612-BB89FBB1FC66}"/>
              </a:ext>
            </a:extLst>
          </p:cNvPr>
          <p:cNvSpPr>
            <a:spLocks noGrp="1"/>
          </p:cNvSpPr>
          <p:nvPr>
            <p:ph idx="1"/>
          </p:nvPr>
        </p:nvSpPr>
        <p:spPr>
          <a:xfrm>
            <a:off x="838200" y="2146496"/>
            <a:ext cx="10345615" cy="3332163"/>
          </a:xfrm>
        </p:spPr>
        <p:txBody>
          <a:bodyPr>
            <a:normAutofit/>
          </a:bodyPr>
          <a:lstStyle/>
          <a:p>
            <a:pPr>
              <a:defRPr/>
            </a:pPr>
            <a:r>
              <a:rPr lang="en-US" dirty="0"/>
              <a:t>18+ person in FC: private pay contract between CPA and IDD provider</a:t>
            </a:r>
          </a:p>
          <a:p>
            <a:pPr>
              <a:defRPr/>
            </a:pPr>
            <a:r>
              <a:rPr lang="en-US" dirty="0"/>
              <a:t>Provider dependent on payment via private pay contract</a:t>
            </a:r>
          </a:p>
          <a:p>
            <a:pPr>
              <a:defRPr/>
            </a:pPr>
            <a:r>
              <a:rPr lang="en-US" dirty="0"/>
              <a:t>Prior to ROC, exception access request needs to be initiated. TCM, MCO, DCF, CPA, CDDO, and KDADS all need to be involved.</a:t>
            </a:r>
          </a:p>
          <a:p>
            <a:pPr>
              <a:defRPr/>
            </a:pPr>
            <a:r>
              <a:rPr lang="en-US" dirty="0"/>
              <a:t>Pre-planning for ROC needs to happen, and all parties need to be on the same page.</a:t>
            </a:r>
          </a:p>
        </p:txBody>
      </p:sp>
    </p:spTree>
    <p:extLst>
      <p:ext uri="{BB962C8B-B14F-4D97-AF65-F5344CB8AC3E}">
        <p14:creationId xmlns:p14="http://schemas.microsoft.com/office/powerpoint/2010/main" val="4191900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D565-FFE7-9BC1-B5C7-2468F90A906B}"/>
              </a:ext>
            </a:extLst>
          </p:cNvPr>
          <p:cNvSpPr>
            <a:spLocks noGrp="1"/>
          </p:cNvSpPr>
          <p:nvPr>
            <p:ph type="title"/>
          </p:nvPr>
        </p:nvSpPr>
        <p:spPr/>
        <p:txBody>
          <a:bodyPr/>
          <a:lstStyle/>
          <a:p>
            <a:r>
              <a:rPr lang="en-US" b="0" u="sng" dirty="0"/>
              <a:t>Children’s Residential: Licensed Foster Care setting for voluntarily placement </a:t>
            </a:r>
          </a:p>
        </p:txBody>
      </p:sp>
      <p:sp>
        <p:nvSpPr>
          <p:cNvPr id="4" name="Slide Number Placeholder 3">
            <a:extLst>
              <a:ext uri="{FF2B5EF4-FFF2-40B4-BE49-F238E27FC236}">
                <a16:creationId xmlns:a16="http://schemas.microsoft.com/office/drawing/2014/main" id="{FD93011B-C7E8-B474-272F-04C2BEDEA829}"/>
              </a:ext>
            </a:extLst>
          </p:cNvPr>
          <p:cNvSpPr>
            <a:spLocks noGrp="1"/>
          </p:cNvSpPr>
          <p:nvPr>
            <p:ph type="sldNum" sz="quarter" idx="12"/>
          </p:nvPr>
        </p:nvSpPr>
        <p:spPr/>
        <p:txBody>
          <a:bodyPr/>
          <a:lstStyle/>
          <a:p>
            <a:fld id="{5D5ACDC5-7D88-4043-A5E3-34CEDBAF337A}" type="slidenum">
              <a:rPr lang="en-US" smtClean="0"/>
              <a:t>39</a:t>
            </a:fld>
            <a:endParaRPr lang="en-US"/>
          </a:p>
        </p:txBody>
      </p:sp>
      <p:sp>
        <p:nvSpPr>
          <p:cNvPr id="5" name="Content Placeholder 2">
            <a:extLst>
              <a:ext uri="{FF2B5EF4-FFF2-40B4-BE49-F238E27FC236}">
                <a16:creationId xmlns:a16="http://schemas.microsoft.com/office/drawing/2014/main" id="{0AFB04CC-3AEC-A701-5F2D-CCBFACAC64B2}"/>
              </a:ext>
            </a:extLst>
          </p:cNvPr>
          <p:cNvSpPr>
            <a:spLocks noGrp="1"/>
          </p:cNvSpPr>
          <p:nvPr>
            <p:ph idx="1"/>
          </p:nvPr>
        </p:nvSpPr>
        <p:spPr>
          <a:xfrm>
            <a:off x="838200" y="2244969"/>
            <a:ext cx="11034932" cy="3332163"/>
          </a:xfrm>
        </p:spPr>
        <p:txBody>
          <a:bodyPr>
            <a:normAutofit/>
          </a:bodyPr>
          <a:lstStyle/>
          <a:p>
            <a:pPr>
              <a:defRPr/>
            </a:pPr>
            <a:r>
              <a:rPr lang="en-US" dirty="0"/>
              <a:t>Can only have two children in the home not related to the IDD waiver participant.</a:t>
            </a:r>
          </a:p>
          <a:p>
            <a:pPr>
              <a:defRPr/>
            </a:pPr>
            <a:r>
              <a:rPr lang="en-US" dirty="0"/>
              <a:t>Starts at age 5, ends at the latest, by the 22</a:t>
            </a:r>
            <a:r>
              <a:rPr lang="en-US" baseline="30000" dirty="0"/>
              <a:t>nd</a:t>
            </a:r>
            <a:r>
              <a:rPr lang="en-US" dirty="0"/>
              <a:t> birthday</a:t>
            </a:r>
          </a:p>
          <a:p>
            <a:pPr>
              <a:defRPr/>
            </a:pPr>
            <a:r>
              <a:rPr lang="en-US" dirty="0"/>
              <a:t>Must be located in or near the child’s home community (home county) </a:t>
            </a:r>
          </a:p>
          <a:p>
            <a:pPr>
              <a:defRPr/>
            </a:pPr>
            <a:r>
              <a:rPr lang="en-US" dirty="0"/>
              <a:t>Any exception requests must go to KDADS IDD Program Manager for review and determination.</a:t>
            </a:r>
          </a:p>
          <a:p>
            <a:pPr>
              <a:defRPr/>
            </a:pPr>
            <a:r>
              <a:rPr lang="en-US" dirty="0"/>
              <a:t>Cannot be used as a way to ROC a foster child.</a:t>
            </a:r>
          </a:p>
        </p:txBody>
      </p:sp>
    </p:spTree>
    <p:extLst>
      <p:ext uri="{BB962C8B-B14F-4D97-AF65-F5344CB8AC3E}">
        <p14:creationId xmlns:p14="http://schemas.microsoft.com/office/powerpoint/2010/main" val="195640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3F8B-6C13-5363-B9FB-0D248569BE10}"/>
              </a:ext>
            </a:extLst>
          </p:cNvPr>
          <p:cNvSpPr>
            <a:spLocks noGrp="1"/>
          </p:cNvSpPr>
          <p:nvPr>
            <p:ph type="title"/>
          </p:nvPr>
        </p:nvSpPr>
        <p:spPr/>
        <p:txBody>
          <a:bodyPr/>
          <a:lstStyle/>
          <a:p>
            <a:r>
              <a:rPr lang="en-US" b="0" u="sng" dirty="0"/>
              <a:t>What is Transition? </a:t>
            </a:r>
          </a:p>
        </p:txBody>
      </p:sp>
      <p:sp>
        <p:nvSpPr>
          <p:cNvPr id="4" name="Slide Number Placeholder 3">
            <a:extLst>
              <a:ext uri="{FF2B5EF4-FFF2-40B4-BE49-F238E27FC236}">
                <a16:creationId xmlns:a16="http://schemas.microsoft.com/office/drawing/2014/main" id="{9EC5EBD3-0474-D2E2-5A39-1F275F934D05}"/>
              </a:ext>
            </a:extLst>
          </p:cNvPr>
          <p:cNvSpPr>
            <a:spLocks noGrp="1"/>
          </p:cNvSpPr>
          <p:nvPr>
            <p:ph type="sldNum" sz="quarter" idx="12"/>
          </p:nvPr>
        </p:nvSpPr>
        <p:spPr/>
        <p:txBody>
          <a:bodyPr/>
          <a:lstStyle/>
          <a:p>
            <a:fld id="{5D5ACDC5-7D88-4043-A5E3-34CEDBAF337A}" type="slidenum">
              <a:rPr lang="en-US" smtClean="0"/>
              <a:t>4</a:t>
            </a:fld>
            <a:endParaRPr lang="en-US"/>
          </a:p>
        </p:txBody>
      </p:sp>
      <p:sp>
        <p:nvSpPr>
          <p:cNvPr id="5" name="Content Placeholder 2">
            <a:extLst>
              <a:ext uri="{FF2B5EF4-FFF2-40B4-BE49-F238E27FC236}">
                <a16:creationId xmlns:a16="http://schemas.microsoft.com/office/drawing/2014/main" id="{27E6D4AF-1B1E-07B2-90B5-E61A2D69AF2A}"/>
              </a:ext>
            </a:extLst>
          </p:cNvPr>
          <p:cNvSpPr>
            <a:spLocks noGrp="1" noChangeArrowheads="1"/>
          </p:cNvSpPr>
          <p:nvPr>
            <p:ph idx="1"/>
          </p:nvPr>
        </p:nvSpPr>
        <p:spPr>
          <a:xfrm>
            <a:off x="838200" y="2506662"/>
            <a:ext cx="10515600" cy="4351338"/>
          </a:xfrm>
        </p:spPr>
        <p:txBody>
          <a:bodyPr/>
          <a:lstStyle/>
          <a:p>
            <a:pPr marL="0" indent="0">
              <a:buFont typeface="Arial" panose="020B0604020202020204" pitchFamily="34" charset="0"/>
              <a:buNone/>
            </a:pPr>
            <a:r>
              <a:rPr lang="en-US" altLang="en-US" dirty="0"/>
              <a:t>Transition services are intended to prepare students to move from the world of school to the world of adulthood.</a:t>
            </a:r>
          </a:p>
        </p:txBody>
      </p:sp>
    </p:spTree>
    <p:extLst>
      <p:ext uri="{BB962C8B-B14F-4D97-AF65-F5344CB8AC3E}">
        <p14:creationId xmlns:p14="http://schemas.microsoft.com/office/powerpoint/2010/main" val="4274936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C27A-0E55-B864-8554-6194D80AFF1F}"/>
              </a:ext>
            </a:extLst>
          </p:cNvPr>
          <p:cNvSpPr>
            <a:spLocks noGrp="1"/>
          </p:cNvSpPr>
          <p:nvPr>
            <p:ph type="title"/>
          </p:nvPr>
        </p:nvSpPr>
        <p:spPr/>
        <p:txBody>
          <a:bodyPr/>
          <a:lstStyle/>
          <a:p>
            <a:r>
              <a:rPr lang="en-US" b="0" u="sng" dirty="0"/>
              <a:t>Guardianship</a:t>
            </a:r>
          </a:p>
        </p:txBody>
      </p:sp>
      <p:sp>
        <p:nvSpPr>
          <p:cNvPr id="4" name="Slide Number Placeholder 3">
            <a:extLst>
              <a:ext uri="{FF2B5EF4-FFF2-40B4-BE49-F238E27FC236}">
                <a16:creationId xmlns:a16="http://schemas.microsoft.com/office/drawing/2014/main" id="{E650421C-72C3-5139-1F47-EB18CDE5FC6E}"/>
              </a:ext>
            </a:extLst>
          </p:cNvPr>
          <p:cNvSpPr>
            <a:spLocks noGrp="1"/>
          </p:cNvSpPr>
          <p:nvPr>
            <p:ph type="sldNum" sz="quarter" idx="12"/>
          </p:nvPr>
        </p:nvSpPr>
        <p:spPr/>
        <p:txBody>
          <a:bodyPr/>
          <a:lstStyle/>
          <a:p>
            <a:fld id="{5D5ACDC5-7D88-4043-A5E3-34CEDBAF337A}" type="slidenum">
              <a:rPr lang="en-US" smtClean="0"/>
              <a:t>40</a:t>
            </a:fld>
            <a:endParaRPr lang="en-US"/>
          </a:p>
        </p:txBody>
      </p:sp>
      <p:sp>
        <p:nvSpPr>
          <p:cNvPr id="5" name="Rectangle 3">
            <a:extLst>
              <a:ext uri="{FF2B5EF4-FFF2-40B4-BE49-F238E27FC236}">
                <a16:creationId xmlns:a16="http://schemas.microsoft.com/office/drawing/2014/main" id="{3E6944AF-BC4F-D1A3-6375-ED025433C211}"/>
              </a:ext>
            </a:extLst>
          </p:cNvPr>
          <p:cNvSpPr>
            <a:spLocks noGrp="1" noChangeArrowheads="1"/>
          </p:cNvSpPr>
          <p:nvPr>
            <p:ph idx="1"/>
          </p:nvPr>
        </p:nvSpPr>
        <p:spPr>
          <a:xfrm>
            <a:off x="838200" y="1690688"/>
            <a:ext cx="10515600" cy="4351338"/>
          </a:xfrm>
        </p:spPr>
        <p:txBody>
          <a:bodyPr/>
          <a:lstStyle/>
          <a:p>
            <a:pPr marL="0" indent="0" eaLnBrk="1" hangingPunct="1">
              <a:lnSpc>
                <a:spcPct val="90000"/>
              </a:lnSpc>
              <a:buFont typeface="Wingdings" panose="05000000000000000000" pitchFamily="2" charset="2"/>
              <a:buNone/>
            </a:pPr>
            <a:r>
              <a:rPr lang="en-US" altLang="en-US" sz="2800" dirty="0"/>
              <a:t>Alternatives to Guardianship:</a:t>
            </a:r>
          </a:p>
          <a:p>
            <a:pPr marL="0" indent="0" eaLnBrk="1" hangingPunct="1">
              <a:lnSpc>
                <a:spcPct val="90000"/>
              </a:lnSpc>
              <a:buFont typeface="Wingdings" panose="05000000000000000000" pitchFamily="2" charset="2"/>
              <a:buNone/>
            </a:pPr>
            <a:r>
              <a:rPr lang="en-US" altLang="en-US" sz="2800" dirty="0"/>
              <a:t>Limited guardianships</a:t>
            </a:r>
          </a:p>
          <a:p>
            <a:pPr marL="0" indent="0" eaLnBrk="1" hangingPunct="1">
              <a:lnSpc>
                <a:spcPct val="90000"/>
              </a:lnSpc>
              <a:buFont typeface="Wingdings" panose="05000000000000000000" pitchFamily="2" charset="2"/>
              <a:buNone/>
            </a:pPr>
            <a:r>
              <a:rPr lang="en-US" altLang="en-US" sz="2800" dirty="0"/>
              <a:t>Power of Attorney</a:t>
            </a:r>
          </a:p>
          <a:p>
            <a:pPr marL="0" indent="0" eaLnBrk="1" hangingPunct="1">
              <a:lnSpc>
                <a:spcPct val="90000"/>
              </a:lnSpc>
              <a:buFont typeface="Wingdings" panose="05000000000000000000" pitchFamily="2" charset="2"/>
              <a:buNone/>
            </a:pPr>
            <a:r>
              <a:rPr lang="en-US" altLang="en-US" sz="2800" dirty="0"/>
              <a:t>Conservatorship</a:t>
            </a:r>
          </a:p>
          <a:p>
            <a:pPr marL="0" indent="0" eaLnBrk="1" hangingPunct="1">
              <a:lnSpc>
                <a:spcPct val="90000"/>
              </a:lnSpc>
              <a:buFont typeface="Wingdings" panose="05000000000000000000" pitchFamily="2" charset="2"/>
              <a:buNone/>
            </a:pPr>
            <a:r>
              <a:rPr lang="en-US" altLang="en-US" sz="2800" dirty="0"/>
              <a:t>Supported  Decision Making*</a:t>
            </a:r>
          </a:p>
          <a:p>
            <a:pPr marL="0" indent="0" eaLnBrk="1" hangingPunct="1">
              <a:lnSpc>
                <a:spcPct val="90000"/>
              </a:lnSpc>
              <a:buFont typeface="Wingdings" panose="05000000000000000000" pitchFamily="2" charset="2"/>
              <a:buNone/>
            </a:pPr>
            <a:r>
              <a:rPr lang="en-US" altLang="en-US" sz="2800" dirty="0"/>
              <a:t>Building in family and community/natural supports </a:t>
            </a:r>
          </a:p>
          <a:p>
            <a:pPr marL="0" indent="0" eaLnBrk="1" hangingPunct="1">
              <a:lnSpc>
                <a:spcPct val="90000"/>
              </a:lnSpc>
              <a:buFont typeface="Wingdings" panose="05000000000000000000" pitchFamily="2" charset="2"/>
              <a:buNone/>
            </a:pPr>
            <a:endParaRPr lang="en-US" altLang="en-US" dirty="0"/>
          </a:p>
          <a:p>
            <a:pPr marL="0" indent="0" eaLnBrk="1" hangingPunct="1">
              <a:buFont typeface="Arial" panose="020B0604020202020204" pitchFamily="34" charset="0"/>
              <a:buNone/>
            </a:pPr>
            <a:r>
              <a:rPr lang="en-US" altLang="en-US" dirty="0"/>
              <a:t>* Kansas legislation pending</a:t>
            </a:r>
          </a:p>
        </p:txBody>
      </p:sp>
      <p:pic>
        <p:nvPicPr>
          <p:cNvPr id="7" name="Picture 6">
            <a:extLst>
              <a:ext uri="{FF2B5EF4-FFF2-40B4-BE49-F238E27FC236}">
                <a16:creationId xmlns:a16="http://schemas.microsoft.com/office/drawing/2014/main" id="{BB0AE9AC-DB87-E4E6-83E7-42C4317F9BA9}"/>
              </a:ext>
            </a:extLst>
          </p:cNvPr>
          <p:cNvPicPr>
            <a:picLocks noChangeAspect="1"/>
          </p:cNvPicPr>
          <p:nvPr/>
        </p:nvPicPr>
        <p:blipFill>
          <a:blip r:embed="rId2"/>
          <a:stretch>
            <a:fillRect/>
          </a:stretch>
        </p:blipFill>
        <p:spPr>
          <a:xfrm>
            <a:off x="9411286" y="157248"/>
            <a:ext cx="2534184" cy="1926817"/>
          </a:xfrm>
          <a:prstGeom prst="rect">
            <a:avLst/>
          </a:prstGeom>
        </p:spPr>
      </p:pic>
    </p:spTree>
    <p:extLst>
      <p:ext uri="{BB962C8B-B14F-4D97-AF65-F5344CB8AC3E}">
        <p14:creationId xmlns:p14="http://schemas.microsoft.com/office/powerpoint/2010/main" val="749602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02FB-E235-FD99-FF59-F7683C9110AA}"/>
              </a:ext>
            </a:extLst>
          </p:cNvPr>
          <p:cNvSpPr>
            <a:spLocks noGrp="1"/>
          </p:cNvSpPr>
          <p:nvPr>
            <p:ph type="title"/>
          </p:nvPr>
        </p:nvSpPr>
        <p:spPr/>
        <p:txBody>
          <a:bodyPr/>
          <a:lstStyle/>
          <a:p>
            <a:r>
              <a:rPr lang="en-US" b="0" u="sng" dirty="0"/>
              <a:t>SpEd Transition Services </a:t>
            </a:r>
          </a:p>
        </p:txBody>
      </p:sp>
      <p:sp>
        <p:nvSpPr>
          <p:cNvPr id="4" name="Slide Number Placeholder 3">
            <a:extLst>
              <a:ext uri="{FF2B5EF4-FFF2-40B4-BE49-F238E27FC236}">
                <a16:creationId xmlns:a16="http://schemas.microsoft.com/office/drawing/2014/main" id="{4B58814E-22DE-E238-D273-D6C847FBDC8E}"/>
              </a:ext>
            </a:extLst>
          </p:cNvPr>
          <p:cNvSpPr>
            <a:spLocks noGrp="1"/>
          </p:cNvSpPr>
          <p:nvPr>
            <p:ph type="sldNum" sz="quarter" idx="12"/>
          </p:nvPr>
        </p:nvSpPr>
        <p:spPr/>
        <p:txBody>
          <a:bodyPr/>
          <a:lstStyle/>
          <a:p>
            <a:fld id="{5D5ACDC5-7D88-4043-A5E3-34CEDBAF337A}" type="slidenum">
              <a:rPr lang="en-US" smtClean="0"/>
              <a:t>5</a:t>
            </a:fld>
            <a:endParaRPr lang="en-US"/>
          </a:p>
        </p:txBody>
      </p:sp>
      <p:sp>
        <p:nvSpPr>
          <p:cNvPr id="5" name="Rectangle 3">
            <a:extLst>
              <a:ext uri="{FF2B5EF4-FFF2-40B4-BE49-F238E27FC236}">
                <a16:creationId xmlns:a16="http://schemas.microsoft.com/office/drawing/2014/main" id="{FF2DFAF0-6A0E-2CA9-96CD-2039D7C93D9E}"/>
              </a:ext>
            </a:extLst>
          </p:cNvPr>
          <p:cNvSpPr>
            <a:spLocks noGrp="1" noChangeArrowheads="1"/>
          </p:cNvSpPr>
          <p:nvPr>
            <p:ph idx="1"/>
          </p:nvPr>
        </p:nvSpPr>
        <p:spPr>
          <a:xfrm>
            <a:off x="725658" y="1601575"/>
            <a:ext cx="10515600" cy="4351338"/>
          </a:xfrm>
        </p:spPr>
        <p:txBody>
          <a:bodyPr anchor="t">
            <a:noAutofit/>
          </a:bodyPr>
          <a:lstStyle/>
          <a:p>
            <a:pPr marL="44450" indent="0">
              <a:buFont typeface="Arial" panose="020B0604020202020204" pitchFamily="34" charset="0"/>
              <a:buNone/>
              <a:defRPr/>
            </a:pPr>
            <a:r>
              <a:rPr lang="en-US" sz="2100" dirty="0"/>
              <a:t>Transition services are “a coordinated set of activities” </a:t>
            </a:r>
          </a:p>
          <a:p>
            <a:pPr>
              <a:buFont typeface="Wingdings" panose="05000000000000000000" pitchFamily="2" charset="2"/>
              <a:buChar char="§"/>
              <a:defRPr/>
            </a:pPr>
            <a:r>
              <a:rPr lang="en-US" sz="2100" dirty="0"/>
              <a:t>To  “facilitate the child’s movement from school to post-school activities, including post-secondary </a:t>
            </a:r>
            <a:r>
              <a:rPr lang="en-US" sz="2100" b="1" dirty="0"/>
              <a:t>education</a:t>
            </a:r>
            <a:r>
              <a:rPr lang="en-US" sz="2100" dirty="0"/>
              <a:t>, vocational education, integrated </a:t>
            </a:r>
            <a:r>
              <a:rPr lang="en-US" sz="2100" b="1" dirty="0"/>
              <a:t>employment</a:t>
            </a:r>
            <a:r>
              <a:rPr lang="en-US" sz="2100" dirty="0"/>
              <a:t> (including supported employment), continuing and adult education, adult services, </a:t>
            </a:r>
            <a:r>
              <a:rPr lang="en-US" sz="2100" b="1" dirty="0"/>
              <a:t>independent living</a:t>
            </a:r>
            <a:r>
              <a:rPr lang="en-US" sz="2100" dirty="0"/>
              <a:t>, or community participation;”</a:t>
            </a:r>
          </a:p>
          <a:p>
            <a:pPr>
              <a:defRPr/>
            </a:pPr>
            <a:r>
              <a:rPr lang="en-US" sz="2100" dirty="0"/>
              <a:t>Are “based on the individual child’s needs, taking into account the child’s strengths, preferences, and interests; and</a:t>
            </a:r>
          </a:p>
          <a:p>
            <a:pPr>
              <a:defRPr/>
            </a:pPr>
            <a:r>
              <a:rPr lang="en-US" sz="2100" dirty="0"/>
              <a:t>Include “instruction, related services, community experiences, the development of employment and other post-school adult living objectives, and, when appropriate, acquisition of daily living skills and functional vocational evaluation.”</a:t>
            </a:r>
          </a:p>
          <a:p>
            <a:pPr marL="44450" indent="0">
              <a:buFont typeface="Arial" panose="020B0604020202020204" pitchFamily="34" charset="0"/>
              <a:buNone/>
              <a:defRPr/>
            </a:pPr>
            <a:r>
              <a:rPr lang="en-US" sz="2100" dirty="0"/>
              <a:t>20 USC 1401(34)</a:t>
            </a:r>
            <a:endParaRPr lang="en-US" altLang="en-US" sz="2100" dirty="0">
              <a:latin typeface="Calibri" pitchFamily="34" charset="0"/>
              <a:cs typeface="Calibri" pitchFamily="34" charset="0"/>
            </a:endParaRPr>
          </a:p>
        </p:txBody>
      </p:sp>
    </p:spTree>
    <p:extLst>
      <p:ext uri="{BB962C8B-B14F-4D97-AF65-F5344CB8AC3E}">
        <p14:creationId xmlns:p14="http://schemas.microsoft.com/office/powerpoint/2010/main" val="4131798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1606-92E6-AB06-AC82-591F6CB676D9}"/>
              </a:ext>
            </a:extLst>
          </p:cNvPr>
          <p:cNvSpPr>
            <a:spLocks noGrp="1"/>
          </p:cNvSpPr>
          <p:nvPr>
            <p:ph type="title"/>
          </p:nvPr>
        </p:nvSpPr>
        <p:spPr>
          <a:xfrm>
            <a:off x="758482" y="-173964"/>
            <a:ext cx="10515600" cy="1325563"/>
          </a:xfrm>
        </p:spPr>
        <p:txBody>
          <a:bodyPr/>
          <a:lstStyle/>
          <a:p>
            <a:r>
              <a:rPr lang="en-US" b="0" u="sng" dirty="0"/>
              <a:t>Transition Checklist </a:t>
            </a:r>
          </a:p>
        </p:txBody>
      </p:sp>
      <p:sp>
        <p:nvSpPr>
          <p:cNvPr id="4" name="Slide Number Placeholder 3">
            <a:extLst>
              <a:ext uri="{FF2B5EF4-FFF2-40B4-BE49-F238E27FC236}">
                <a16:creationId xmlns:a16="http://schemas.microsoft.com/office/drawing/2014/main" id="{BE80BF08-96D7-4189-D412-83C82F061C06}"/>
              </a:ext>
            </a:extLst>
          </p:cNvPr>
          <p:cNvSpPr>
            <a:spLocks noGrp="1"/>
          </p:cNvSpPr>
          <p:nvPr>
            <p:ph type="sldNum" sz="quarter" idx="12"/>
          </p:nvPr>
        </p:nvSpPr>
        <p:spPr/>
        <p:txBody>
          <a:bodyPr/>
          <a:lstStyle/>
          <a:p>
            <a:fld id="{5D5ACDC5-7D88-4043-A5E3-34CEDBAF337A}" type="slidenum">
              <a:rPr lang="en-US" smtClean="0"/>
              <a:t>6</a:t>
            </a:fld>
            <a:endParaRPr lang="en-US"/>
          </a:p>
        </p:txBody>
      </p:sp>
      <p:sp>
        <p:nvSpPr>
          <p:cNvPr id="6" name="TextBox 5">
            <a:extLst>
              <a:ext uri="{FF2B5EF4-FFF2-40B4-BE49-F238E27FC236}">
                <a16:creationId xmlns:a16="http://schemas.microsoft.com/office/drawing/2014/main" id="{FABA709E-901C-0333-1DBC-BC582D22D3E2}"/>
              </a:ext>
            </a:extLst>
          </p:cNvPr>
          <p:cNvSpPr txBox="1"/>
          <p:nvPr/>
        </p:nvSpPr>
        <p:spPr>
          <a:xfrm>
            <a:off x="838200" y="1151599"/>
            <a:ext cx="11274082" cy="4801314"/>
          </a:xfrm>
          <a:prstGeom prst="rect">
            <a:avLst/>
          </a:prstGeom>
          <a:noFill/>
        </p:spPr>
        <p:txBody>
          <a:bodyPr wrap="square">
            <a:spAutoFit/>
          </a:bodyPr>
          <a:lstStyle/>
          <a:p>
            <a:pPr eaLnBrk="1" hangingPunct="1">
              <a:lnSpc>
                <a:spcPct val="90000"/>
              </a:lnSpc>
              <a:defRPr/>
            </a:pPr>
            <a:r>
              <a:rPr lang="en-US" altLang="en-US" sz="2000" dirty="0">
                <a:solidFill>
                  <a:srgbClr val="005EB8"/>
                </a:solidFill>
                <a:latin typeface="VAG Rounded Next" panose="020F0502020203020204"/>
              </a:rPr>
              <a:t>WHEN:  6 months prior to turning 18</a:t>
            </a:r>
          </a:p>
          <a:p>
            <a:pPr marL="342900" indent="-342900" eaLnBrk="1" hangingPunct="1">
              <a:lnSpc>
                <a:spcPct val="90000"/>
              </a:lnSpc>
              <a:buFont typeface="Wingdings" panose="05000000000000000000" pitchFamily="2" charset="2"/>
              <a:buAutoNum type="arabicPeriod"/>
              <a:defRPr/>
            </a:pPr>
            <a:endParaRPr lang="en-US" altLang="en-US" sz="2000" dirty="0">
              <a:solidFill>
                <a:srgbClr val="005EB8"/>
              </a:solidFill>
              <a:latin typeface="VAG Rounded Next" panose="020F0502020203020204"/>
            </a:endParaRPr>
          </a:p>
          <a:p>
            <a:pPr marL="342900" indent="-342900" eaLnBrk="1" hangingPunct="1">
              <a:lnSpc>
                <a:spcPct val="90000"/>
              </a:lnSpc>
              <a:buFont typeface="Wingdings" panose="05000000000000000000" pitchFamily="2" charset="2"/>
              <a:buAutoNum type="arabicPeriod"/>
              <a:defRPr/>
            </a:pPr>
            <a:r>
              <a:rPr lang="en-US" altLang="en-US" sz="2000" dirty="0">
                <a:solidFill>
                  <a:srgbClr val="005EB8"/>
                </a:solidFill>
                <a:latin typeface="VAG Rounded Next" panose="020F0502020203020204"/>
              </a:rPr>
              <a:t>Supplemental Security Income (SSI)</a:t>
            </a:r>
          </a:p>
          <a:p>
            <a:pPr eaLnBrk="1" hangingPunct="1">
              <a:lnSpc>
                <a:spcPct val="90000"/>
              </a:lnSpc>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r>
              <a:rPr lang="en-US" altLang="en-US" sz="2000" dirty="0">
                <a:solidFill>
                  <a:srgbClr val="005EB8"/>
                </a:solidFill>
                <a:latin typeface="VAG Rounded Next" panose="020F0502020203020204"/>
              </a:rPr>
              <a:t>Monthly payment for people who meet eligibility – most people who have I/DD qualify, some people with Autism qualify</a:t>
            </a:r>
          </a:p>
          <a:p>
            <a:pPr eaLnBrk="1" hangingPunct="1">
              <a:lnSpc>
                <a:spcPct val="90000"/>
              </a:lnSpc>
              <a:buFont typeface="Wingdings" panose="05000000000000000000" pitchFamily="2" charset="2"/>
              <a:buNone/>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r>
              <a:rPr lang="en-US" altLang="en-US" sz="2000" dirty="0">
                <a:solidFill>
                  <a:srgbClr val="005EB8"/>
                </a:solidFill>
                <a:latin typeface="VAG Rounded Next" panose="020F0502020203020204"/>
              </a:rPr>
              <a:t>Most people who receive SSI are also Medicaid eligible</a:t>
            </a:r>
          </a:p>
          <a:p>
            <a:pPr eaLnBrk="1" hangingPunct="1">
              <a:lnSpc>
                <a:spcPct val="90000"/>
              </a:lnSpc>
              <a:buFont typeface="Wingdings" panose="05000000000000000000" pitchFamily="2" charset="2"/>
              <a:buNone/>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r>
              <a:rPr lang="en-US" altLang="en-US" sz="2000" dirty="0">
                <a:solidFill>
                  <a:srgbClr val="005EB8"/>
                </a:solidFill>
                <a:latin typeface="VAG Rounded Next" panose="020F0502020203020204"/>
              </a:rPr>
              <a:t>Prior to 18, children who qualify do not receive SSI unless FAMILY income meets guidelines</a:t>
            </a:r>
          </a:p>
          <a:p>
            <a:pPr eaLnBrk="1" hangingPunct="1">
              <a:lnSpc>
                <a:spcPct val="90000"/>
              </a:lnSpc>
              <a:buFont typeface="Wingdings" panose="05000000000000000000" pitchFamily="2" charset="2"/>
              <a:buNone/>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endParaRPr lang="en-US" altLang="en-US" sz="2000" dirty="0">
              <a:solidFill>
                <a:srgbClr val="005EB8"/>
              </a:solidFill>
              <a:latin typeface="VAG Rounded Next" panose="020F0502020203020204"/>
            </a:endParaRPr>
          </a:p>
          <a:p>
            <a:pPr eaLnBrk="1" hangingPunct="1">
              <a:lnSpc>
                <a:spcPct val="90000"/>
              </a:lnSpc>
              <a:buFont typeface="Wingdings" panose="05000000000000000000" pitchFamily="2" charset="2"/>
              <a:buNone/>
              <a:defRPr/>
            </a:pPr>
            <a:r>
              <a:rPr lang="en-US" altLang="en-US" sz="2000" dirty="0">
                <a:solidFill>
                  <a:srgbClr val="005EB8"/>
                </a:solidFill>
                <a:latin typeface="VAG Rounded Next" panose="020F0502020203020204"/>
              </a:rPr>
              <a:t>When your child turns 18, if they are SSI eligible, THEIR income (which is likely ZERO) is what counts for income eligibility</a:t>
            </a:r>
          </a:p>
        </p:txBody>
      </p:sp>
    </p:spTree>
    <p:extLst>
      <p:ext uri="{BB962C8B-B14F-4D97-AF65-F5344CB8AC3E}">
        <p14:creationId xmlns:p14="http://schemas.microsoft.com/office/powerpoint/2010/main" val="1908033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2C68-D29B-7C75-1CC7-FE9AF299BB76}"/>
              </a:ext>
            </a:extLst>
          </p:cNvPr>
          <p:cNvSpPr>
            <a:spLocks noGrp="1"/>
          </p:cNvSpPr>
          <p:nvPr>
            <p:ph type="title"/>
          </p:nvPr>
        </p:nvSpPr>
        <p:spPr>
          <a:xfrm>
            <a:off x="607255" y="0"/>
            <a:ext cx="10515600" cy="1325563"/>
          </a:xfrm>
        </p:spPr>
        <p:txBody>
          <a:bodyPr/>
          <a:lstStyle/>
          <a:p>
            <a:r>
              <a:rPr lang="en-US" b="0" u="sng" dirty="0"/>
              <a:t>Transition Checklist </a:t>
            </a:r>
          </a:p>
        </p:txBody>
      </p:sp>
      <p:sp>
        <p:nvSpPr>
          <p:cNvPr id="4" name="Slide Number Placeholder 3">
            <a:extLst>
              <a:ext uri="{FF2B5EF4-FFF2-40B4-BE49-F238E27FC236}">
                <a16:creationId xmlns:a16="http://schemas.microsoft.com/office/drawing/2014/main" id="{B45395E1-C9D1-40C4-E439-B8AD639A3A4C}"/>
              </a:ext>
            </a:extLst>
          </p:cNvPr>
          <p:cNvSpPr>
            <a:spLocks noGrp="1"/>
          </p:cNvSpPr>
          <p:nvPr>
            <p:ph type="sldNum" sz="quarter" idx="12"/>
          </p:nvPr>
        </p:nvSpPr>
        <p:spPr/>
        <p:txBody>
          <a:bodyPr/>
          <a:lstStyle/>
          <a:p>
            <a:fld id="{5D5ACDC5-7D88-4043-A5E3-34CEDBAF337A}" type="slidenum">
              <a:rPr lang="en-US" smtClean="0"/>
              <a:t>7</a:t>
            </a:fld>
            <a:endParaRPr lang="en-US"/>
          </a:p>
        </p:txBody>
      </p:sp>
      <p:sp>
        <p:nvSpPr>
          <p:cNvPr id="5" name="TextBox 4">
            <a:extLst>
              <a:ext uri="{FF2B5EF4-FFF2-40B4-BE49-F238E27FC236}">
                <a16:creationId xmlns:a16="http://schemas.microsoft.com/office/drawing/2014/main" id="{250C7D55-EE7C-6B59-C040-C05F1F8CA939}"/>
              </a:ext>
            </a:extLst>
          </p:cNvPr>
          <p:cNvSpPr txBox="1"/>
          <p:nvPr/>
        </p:nvSpPr>
        <p:spPr>
          <a:xfrm>
            <a:off x="607255" y="1244234"/>
            <a:ext cx="10515600" cy="5161413"/>
          </a:xfrm>
          <a:prstGeom prst="rect">
            <a:avLst/>
          </a:prstGeom>
          <a:noFill/>
        </p:spPr>
        <p:txBody>
          <a:bodyPr wrap="square">
            <a:spAutoFit/>
          </a:bodyPr>
          <a:lstStyle/>
          <a:p>
            <a:pPr eaLnBrk="1" fontAlgn="auto" hangingPunct="1">
              <a:lnSpc>
                <a:spcPct val="90000"/>
              </a:lnSpc>
              <a:buClr>
                <a:schemeClr val="accent1">
                  <a:lumMod val="75000"/>
                </a:schemeClr>
              </a:buClr>
              <a:defRPr/>
            </a:pPr>
            <a:r>
              <a:rPr lang="en-US" altLang="en-US" sz="2200" dirty="0">
                <a:solidFill>
                  <a:srgbClr val="005EB8"/>
                </a:solidFill>
                <a:latin typeface="VAG Rounded Next" panose="020F0502020203020204"/>
              </a:rPr>
              <a:t>3.   Vocational Rehabilitation and PRE-ETTS (Pre-Employment Transition Services)</a:t>
            </a:r>
          </a:p>
          <a:p>
            <a:pPr eaLnBrk="1" fontAlgn="auto" hangingPunct="1">
              <a:lnSpc>
                <a:spcPct val="90000"/>
              </a:lnSpc>
              <a:buClr>
                <a:schemeClr val="accent1">
                  <a:lumMod val="75000"/>
                </a:schemeClr>
              </a:buClr>
              <a:defRPr/>
            </a:pPr>
            <a:endParaRPr lang="en-US" altLang="en-US" sz="2200" dirty="0">
              <a:solidFill>
                <a:srgbClr val="005EB8"/>
              </a:solidFill>
              <a:latin typeface="VAG Rounded Next" panose="020F0502020203020204"/>
            </a:endParaRPr>
          </a:p>
          <a:p>
            <a:pPr eaLnBrk="1" fontAlgn="auto" hangingPunct="1">
              <a:lnSpc>
                <a:spcPct val="90000"/>
              </a:lnSpc>
              <a:buClr>
                <a:schemeClr val="accent1">
                  <a:lumMod val="75000"/>
                </a:schemeClr>
              </a:buClr>
              <a:defRPr/>
            </a:pPr>
            <a:r>
              <a:rPr lang="en-US" altLang="en-US" sz="2200" dirty="0">
                <a:solidFill>
                  <a:srgbClr val="005EB8"/>
                </a:solidFill>
                <a:latin typeface="VAG Rounded Next" panose="020F0502020203020204"/>
              </a:rPr>
              <a:t>Most people who are eligible for SSI are also eligible for VR.  VR Can provide…</a:t>
            </a:r>
            <a:br>
              <a:rPr lang="en-US" altLang="en-US" sz="2200" dirty="0">
                <a:solidFill>
                  <a:srgbClr val="005EB8"/>
                </a:solidFill>
                <a:latin typeface="VAG Rounded Next" panose="020F0502020203020204"/>
              </a:rPr>
            </a:br>
            <a:endParaRPr lang="en-US" altLang="en-US" sz="2200" dirty="0">
              <a:solidFill>
                <a:srgbClr val="005EB8"/>
              </a:solidFill>
              <a:latin typeface="VAG Rounded Next" panose="020F0502020203020204"/>
            </a:endParaRPr>
          </a:p>
          <a:p>
            <a:pPr eaLnBrk="1" fontAlgn="auto" hangingPunct="1">
              <a:lnSpc>
                <a:spcPct val="90000"/>
              </a:lnSpc>
              <a:buClr>
                <a:schemeClr val="accent1">
                  <a:lumMod val="75000"/>
                </a:schemeClr>
              </a:buClr>
              <a:buFont typeface="Arial"/>
              <a:buChar char="•"/>
              <a:defRPr/>
            </a:pPr>
            <a:r>
              <a:rPr lang="en-US" altLang="en-US" sz="2200" dirty="0">
                <a:solidFill>
                  <a:srgbClr val="005EB8"/>
                </a:solidFill>
                <a:latin typeface="VAG Rounded Next" panose="020F0502020203020204"/>
              </a:rPr>
              <a:t>Pre-employment services (more on this!)</a:t>
            </a:r>
            <a:br>
              <a:rPr lang="en-US" altLang="en-US" sz="2200" dirty="0">
                <a:solidFill>
                  <a:srgbClr val="005EB8"/>
                </a:solidFill>
                <a:latin typeface="VAG Rounded Next" panose="020F0502020203020204"/>
              </a:rPr>
            </a:br>
            <a:endParaRPr lang="en-US" altLang="en-US" sz="2200" dirty="0">
              <a:solidFill>
                <a:srgbClr val="005EB8"/>
              </a:solidFill>
              <a:latin typeface="VAG Rounded Next" panose="020F0502020203020204"/>
            </a:endParaRPr>
          </a:p>
          <a:p>
            <a:pPr eaLnBrk="1" fontAlgn="auto" hangingPunct="1">
              <a:lnSpc>
                <a:spcPct val="90000"/>
              </a:lnSpc>
              <a:buClr>
                <a:schemeClr val="accent1">
                  <a:lumMod val="75000"/>
                </a:schemeClr>
              </a:buClr>
              <a:buFont typeface="Arial"/>
              <a:buChar char="•"/>
              <a:defRPr/>
            </a:pPr>
            <a:r>
              <a:rPr lang="en-US" altLang="en-US" sz="2200" dirty="0">
                <a:solidFill>
                  <a:srgbClr val="005EB8"/>
                </a:solidFill>
                <a:latin typeface="VAG Rounded Next" panose="020F0502020203020204"/>
              </a:rPr>
              <a:t>Job development</a:t>
            </a:r>
            <a:br>
              <a:rPr lang="en-US" altLang="en-US" sz="2200" dirty="0">
                <a:solidFill>
                  <a:srgbClr val="005EB8"/>
                </a:solidFill>
                <a:latin typeface="VAG Rounded Next" panose="020F0502020203020204"/>
              </a:rPr>
            </a:br>
            <a:endParaRPr lang="en-US" altLang="en-US" sz="2200" dirty="0">
              <a:solidFill>
                <a:srgbClr val="005EB8"/>
              </a:solidFill>
              <a:latin typeface="VAG Rounded Next" panose="020F0502020203020204"/>
            </a:endParaRPr>
          </a:p>
          <a:p>
            <a:pPr eaLnBrk="1" fontAlgn="auto" hangingPunct="1">
              <a:lnSpc>
                <a:spcPct val="90000"/>
              </a:lnSpc>
              <a:buClr>
                <a:schemeClr val="accent1">
                  <a:lumMod val="75000"/>
                </a:schemeClr>
              </a:buClr>
              <a:buFont typeface="Arial"/>
              <a:buChar char="•"/>
              <a:defRPr/>
            </a:pPr>
            <a:r>
              <a:rPr lang="en-US" altLang="en-US" sz="2200" dirty="0">
                <a:solidFill>
                  <a:srgbClr val="005EB8"/>
                </a:solidFill>
                <a:latin typeface="VAG Rounded Next" panose="020F0502020203020204"/>
              </a:rPr>
              <a:t>Job coaching</a:t>
            </a:r>
            <a:br>
              <a:rPr lang="en-US" altLang="en-US" sz="2200" dirty="0">
                <a:solidFill>
                  <a:srgbClr val="005EB8"/>
                </a:solidFill>
                <a:latin typeface="VAG Rounded Next" panose="020F0502020203020204"/>
              </a:rPr>
            </a:br>
            <a:endParaRPr lang="en-US" altLang="en-US" sz="2200" dirty="0">
              <a:solidFill>
                <a:srgbClr val="005EB8"/>
              </a:solidFill>
              <a:latin typeface="VAG Rounded Next" panose="020F0502020203020204"/>
            </a:endParaRPr>
          </a:p>
          <a:p>
            <a:pPr eaLnBrk="1" fontAlgn="auto" hangingPunct="1">
              <a:lnSpc>
                <a:spcPct val="90000"/>
              </a:lnSpc>
              <a:buClr>
                <a:schemeClr val="accent1">
                  <a:lumMod val="75000"/>
                </a:schemeClr>
              </a:buClr>
              <a:buFont typeface="Arial"/>
              <a:buChar char="•"/>
              <a:defRPr/>
            </a:pPr>
            <a:r>
              <a:rPr lang="en-US" altLang="en-US" sz="2200" dirty="0">
                <a:solidFill>
                  <a:srgbClr val="005EB8"/>
                </a:solidFill>
                <a:latin typeface="VAG Rounded Next" panose="020F0502020203020204"/>
              </a:rPr>
              <a:t>Pay for vocational training</a:t>
            </a:r>
            <a:br>
              <a:rPr lang="en-US" altLang="en-US" sz="2200" dirty="0">
                <a:solidFill>
                  <a:srgbClr val="005EB8"/>
                </a:solidFill>
                <a:latin typeface="VAG Rounded Next" panose="020F0502020203020204"/>
              </a:rPr>
            </a:br>
            <a:endParaRPr lang="en-US" altLang="en-US" sz="2200" dirty="0">
              <a:solidFill>
                <a:srgbClr val="005EB8"/>
              </a:solidFill>
              <a:latin typeface="VAG Rounded Next" panose="020F0502020203020204"/>
            </a:endParaRPr>
          </a:p>
          <a:p>
            <a:pPr eaLnBrk="1" fontAlgn="auto" hangingPunct="1">
              <a:lnSpc>
                <a:spcPct val="90000"/>
              </a:lnSpc>
              <a:buClr>
                <a:schemeClr val="accent1">
                  <a:lumMod val="75000"/>
                </a:schemeClr>
              </a:buClr>
              <a:buFont typeface="Arial"/>
              <a:buChar char="•"/>
              <a:defRPr/>
            </a:pPr>
            <a:r>
              <a:rPr lang="en-US" altLang="en-US" sz="2200" dirty="0">
                <a:solidFill>
                  <a:srgbClr val="005EB8"/>
                </a:solidFill>
                <a:latin typeface="VAG Rounded Next" panose="020F0502020203020204"/>
              </a:rPr>
              <a:t>Pay for degree seeking college programs</a:t>
            </a:r>
            <a:br>
              <a:rPr lang="en-US" altLang="en-US" sz="2200" dirty="0">
                <a:solidFill>
                  <a:srgbClr val="005EB8"/>
                </a:solidFill>
                <a:latin typeface="VAG Rounded Next" panose="020F0502020203020204"/>
              </a:rPr>
            </a:br>
            <a:endParaRPr lang="en-US" altLang="en-US" sz="2200" dirty="0">
              <a:solidFill>
                <a:srgbClr val="005EB8"/>
              </a:solidFill>
              <a:latin typeface="VAG Rounded Next" panose="020F0502020203020204"/>
            </a:endParaRPr>
          </a:p>
          <a:p>
            <a:pPr eaLnBrk="1" fontAlgn="auto" hangingPunct="1">
              <a:lnSpc>
                <a:spcPct val="90000"/>
              </a:lnSpc>
              <a:buClr>
                <a:schemeClr val="accent1">
                  <a:lumMod val="75000"/>
                </a:schemeClr>
              </a:buClr>
              <a:buFont typeface="Arial"/>
              <a:buChar char="•"/>
              <a:defRPr/>
            </a:pPr>
            <a:r>
              <a:rPr lang="en-US" altLang="en-US" sz="2200" dirty="0">
                <a:solidFill>
                  <a:srgbClr val="005EB8"/>
                </a:solidFill>
                <a:latin typeface="VAG Rounded Next" panose="020F0502020203020204"/>
              </a:rPr>
              <a:t>Assist with transportation and other things needed to achieve employment goals</a:t>
            </a:r>
          </a:p>
          <a:p>
            <a:pPr eaLnBrk="1" hangingPunct="1">
              <a:lnSpc>
                <a:spcPct val="90000"/>
              </a:lnSpc>
              <a:buFont typeface="Arial" panose="020B0604020202020204" pitchFamily="34" charset="0"/>
              <a:buNone/>
              <a:defRPr/>
            </a:pPr>
            <a:endParaRPr lang="en-US" altLang="en-US" b="1" dirty="0">
              <a:solidFill>
                <a:srgbClr val="005EB8"/>
              </a:solidFill>
              <a:latin typeface="VAG Rounded Next" panose="020F0502020203020204"/>
            </a:endParaRPr>
          </a:p>
          <a:p>
            <a:pPr eaLnBrk="1" hangingPunct="1">
              <a:lnSpc>
                <a:spcPct val="90000"/>
              </a:lnSpc>
              <a:buFont typeface="Arial" panose="020B0604020202020204" pitchFamily="34" charset="0"/>
              <a:buNone/>
              <a:defRPr/>
            </a:pPr>
            <a:endParaRPr lang="en-US" altLang="en-US" b="1" dirty="0"/>
          </a:p>
        </p:txBody>
      </p:sp>
    </p:spTree>
    <p:extLst>
      <p:ext uri="{BB962C8B-B14F-4D97-AF65-F5344CB8AC3E}">
        <p14:creationId xmlns:p14="http://schemas.microsoft.com/office/powerpoint/2010/main" val="3139741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C037-4FB1-B94B-BD75-1F8195222AE5}"/>
              </a:ext>
            </a:extLst>
          </p:cNvPr>
          <p:cNvSpPr>
            <a:spLocks noGrp="1"/>
          </p:cNvSpPr>
          <p:nvPr>
            <p:ph type="title"/>
          </p:nvPr>
        </p:nvSpPr>
        <p:spPr/>
        <p:txBody>
          <a:bodyPr/>
          <a:lstStyle/>
          <a:p>
            <a:r>
              <a:rPr lang="en-US" b="0" u="sng" dirty="0"/>
              <a:t>Vocational Rehab </a:t>
            </a:r>
          </a:p>
        </p:txBody>
      </p:sp>
      <p:sp>
        <p:nvSpPr>
          <p:cNvPr id="4" name="Slide Number Placeholder 3">
            <a:extLst>
              <a:ext uri="{FF2B5EF4-FFF2-40B4-BE49-F238E27FC236}">
                <a16:creationId xmlns:a16="http://schemas.microsoft.com/office/drawing/2014/main" id="{EA3C02C7-8244-7761-9D1F-8FC68E714FA3}"/>
              </a:ext>
            </a:extLst>
          </p:cNvPr>
          <p:cNvSpPr>
            <a:spLocks noGrp="1"/>
          </p:cNvSpPr>
          <p:nvPr>
            <p:ph type="sldNum" sz="quarter" idx="12"/>
          </p:nvPr>
        </p:nvSpPr>
        <p:spPr/>
        <p:txBody>
          <a:bodyPr/>
          <a:lstStyle/>
          <a:p>
            <a:fld id="{5D5ACDC5-7D88-4043-A5E3-34CEDBAF337A}" type="slidenum">
              <a:rPr lang="en-US" smtClean="0"/>
              <a:t>8</a:t>
            </a:fld>
            <a:endParaRPr lang="en-US"/>
          </a:p>
        </p:txBody>
      </p:sp>
      <p:sp>
        <p:nvSpPr>
          <p:cNvPr id="5" name="Content Placeholder 2">
            <a:extLst>
              <a:ext uri="{FF2B5EF4-FFF2-40B4-BE49-F238E27FC236}">
                <a16:creationId xmlns:a16="http://schemas.microsoft.com/office/drawing/2014/main" id="{7E01393F-C8A7-EA94-7A79-9E519CF1C65B}"/>
              </a:ext>
            </a:extLst>
          </p:cNvPr>
          <p:cNvSpPr>
            <a:spLocks noGrp="1" noChangeArrowheads="1"/>
          </p:cNvSpPr>
          <p:nvPr>
            <p:ph idx="1"/>
          </p:nvPr>
        </p:nvSpPr>
        <p:spPr>
          <a:xfrm>
            <a:off x="697523" y="1787493"/>
            <a:ext cx="10515600" cy="4351338"/>
          </a:xfrm>
        </p:spPr>
        <p:txBody>
          <a:bodyPr anchor="t"/>
          <a:lstStyle/>
          <a:p>
            <a:pPr marL="109538" indent="0">
              <a:buFont typeface="Arial" panose="020B0604020202020204" pitchFamily="34" charset="0"/>
              <a:buNone/>
            </a:pPr>
            <a:r>
              <a:rPr lang="en-US" altLang="en-US" dirty="0">
                <a:latin typeface="VAG Rounded Next" panose="020F0502020203020204"/>
                <a:cs typeface="Vijaya" panose="020B0502040204020203" pitchFamily="18" charset="0"/>
              </a:rPr>
              <a:t>VR program provides services and supports to help people with disabilities:</a:t>
            </a:r>
          </a:p>
          <a:p>
            <a:pPr marL="109538" indent="0">
              <a:buFont typeface="Arial" panose="020B0604020202020204" pitchFamily="34" charset="0"/>
              <a:buNone/>
            </a:pPr>
            <a:endParaRPr lang="en-US" altLang="en-US" dirty="0">
              <a:latin typeface="VAG Rounded Next" panose="020F0502020203020204"/>
              <a:cs typeface="Vijaya" panose="020B0502040204020203" pitchFamily="18" charset="0"/>
            </a:endParaRPr>
          </a:p>
          <a:p>
            <a:pPr marL="109538" indent="0">
              <a:buFont typeface="Arial" panose="020B0604020202020204" pitchFamily="34" charset="0"/>
              <a:buNone/>
            </a:pPr>
            <a:r>
              <a:rPr lang="en-US" altLang="en-US" dirty="0">
                <a:latin typeface="VAG Rounded Next" panose="020F0502020203020204"/>
                <a:cs typeface="Vijaya" panose="020B0502040204020203" pitchFamily="18" charset="0"/>
              </a:rPr>
              <a:t>“prepare for, secure, retain, advance in, or regain employment” </a:t>
            </a:r>
          </a:p>
          <a:p>
            <a:pPr marL="109538" indent="0">
              <a:buFont typeface="Arial" panose="020B0604020202020204" pitchFamily="34" charset="0"/>
              <a:buNone/>
            </a:pPr>
            <a:r>
              <a:rPr lang="en-US" altLang="en-US" dirty="0">
                <a:latin typeface="VAG Rounded Next" panose="020F0502020203020204"/>
                <a:cs typeface="Vijaya" panose="020B0502040204020203" pitchFamily="18" charset="0"/>
              </a:rPr>
              <a:t>Rehabilitation Act, 2006, § 722 (a)(1) </a:t>
            </a:r>
          </a:p>
          <a:p>
            <a:pPr marL="109538" indent="0">
              <a:buFont typeface="Wingdings 2" panose="05020102010507070707" pitchFamily="18" charset="2"/>
              <a:buNone/>
            </a:pP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3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64F0-3C30-1306-8342-D309A8A833F8}"/>
              </a:ext>
            </a:extLst>
          </p:cNvPr>
          <p:cNvSpPr>
            <a:spLocks noGrp="1"/>
          </p:cNvSpPr>
          <p:nvPr>
            <p:ph type="title"/>
          </p:nvPr>
        </p:nvSpPr>
        <p:spPr>
          <a:xfrm>
            <a:off x="838199" y="-7009"/>
            <a:ext cx="10515600" cy="1325563"/>
          </a:xfrm>
        </p:spPr>
        <p:txBody>
          <a:bodyPr/>
          <a:lstStyle/>
          <a:p>
            <a:r>
              <a:rPr lang="en-US" b="0" u="sng" dirty="0"/>
              <a:t>Transition Checklist </a:t>
            </a:r>
          </a:p>
        </p:txBody>
      </p:sp>
      <p:sp>
        <p:nvSpPr>
          <p:cNvPr id="4" name="Slide Number Placeholder 3">
            <a:extLst>
              <a:ext uri="{FF2B5EF4-FFF2-40B4-BE49-F238E27FC236}">
                <a16:creationId xmlns:a16="http://schemas.microsoft.com/office/drawing/2014/main" id="{1825B0F1-F623-D567-E8B0-A088F7AD6CC4}"/>
              </a:ext>
            </a:extLst>
          </p:cNvPr>
          <p:cNvSpPr>
            <a:spLocks noGrp="1"/>
          </p:cNvSpPr>
          <p:nvPr>
            <p:ph type="sldNum" sz="quarter" idx="12"/>
          </p:nvPr>
        </p:nvSpPr>
        <p:spPr/>
        <p:txBody>
          <a:bodyPr/>
          <a:lstStyle/>
          <a:p>
            <a:fld id="{5D5ACDC5-7D88-4043-A5E3-34CEDBAF337A}" type="slidenum">
              <a:rPr lang="en-US" smtClean="0"/>
              <a:t>9</a:t>
            </a:fld>
            <a:endParaRPr lang="en-US"/>
          </a:p>
        </p:txBody>
      </p:sp>
      <p:sp>
        <p:nvSpPr>
          <p:cNvPr id="5" name="TextBox 4">
            <a:extLst>
              <a:ext uri="{FF2B5EF4-FFF2-40B4-BE49-F238E27FC236}">
                <a16:creationId xmlns:a16="http://schemas.microsoft.com/office/drawing/2014/main" id="{AB064740-4410-B919-44EC-285912C9B2F7}"/>
              </a:ext>
            </a:extLst>
          </p:cNvPr>
          <p:cNvSpPr txBox="1"/>
          <p:nvPr/>
        </p:nvSpPr>
        <p:spPr>
          <a:xfrm>
            <a:off x="733865" y="1318554"/>
            <a:ext cx="10240107" cy="5078412"/>
          </a:xfrm>
          <a:prstGeom prst="rect">
            <a:avLst/>
          </a:prstGeom>
          <a:noFill/>
        </p:spPr>
        <p:txBody>
          <a:bodyPr wrap="square">
            <a:spAutoFit/>
          </a:bodyPr>
          <a:lstStyle/>
          <a:p>
            <a:pPr eaLnBrk="1" fontAlgn="auto" hangingPunct="1">
              <a:lnSpc>
                <a:spcPct val="90000"/>
              </a:lnSpc>
              <a:buClr>
                <a:schemeClr val="accent1">
                  <a:lumMod val="75000"/>
                </a:schemeClr>
              </a:buClr>
              <a:defRPr/>
            </a:pPr>
            <a:r>
              <a:rPr lang="en-US" altLang="en-US" dirty="0">
                <a:solidFill>
                  <a:srgbClr val="005EB8"/>
                </a:solidFill>
                <a:latin typeface="VAG Rounded Next" panose="020F0502020203020204"/>
              </a:rPr>
              <a:t>3. PRE-ETTS (Pre-Employment Transition Services)</a:t>
            </a:r>
          </a:p>
          <a:p>
            <a:pPr eaLnBrk="1" fontAlgn="auto" hangingPunct="1">
              <a:lnSpc>
                <a:spcPct val="90000"/>
              </a:lnSpc>
              <a:buClr>
                <a:schemeClr val="accent1">
                  <a:lumMod val="75000"/>
                </a:schemeClr>
              </a:buClr>
              <a:defRPr/>
            </a:pPr>
            <a:endParaRPr lang="en-US" altLang="en-US" dirty="0">
              <a:solidFill>
                <a:srgbClr val="005EB8"/>
              </a:solidFill>
              <a:latin typeface="VAG Rounded Next" panose="020F0502020203020204"/>
            </a:endParaRPr>
          </a:p>
          <a:p>
            <a:pP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Eligibility: </a:t>
            </a:r>
          </a:p>
          <a:p>
            <a:pPr marL="285750" indent="-285750" eaLnBrk="1" hangingPunct="1">
              <a:lnSpc>
                <a:spcPct val="90000"/>
              </a:lnSpc>
              <a:buFont typeface="Arial" panose="020B0604020202020204" pitchFamily="34" charset="0"/>
              <a:buChar char="•"/>
              <a:defRPr/>
            </a:pPr>
            <a:r>
              <a:rPr lang="en-US" altLang="en-US" dirty="0">
                <a:solidFill>
                  <a:srgbClr val="005EB8"/>
                </a:solidFill>
                <a:latin typeface="VAG Rounded Next" panose="020F0502020203020204"/>
              </a:rPr>
              <a:t>The student is 16-21 years of age.</a:t>
            </a:r>
            <a:br>
              <a:rPr lang="en-US" altLang="en-US" dirty="0">
                <a:solidFill>
                  <a:srgbClr val="005EB8"/>
                </a:solidFill>
                <a:latin typeface="VAG Rounded Next" panose="020F0502020203020204"/>
              </a:rPr>
            </a:br>
            <a:endParaRPr lang="en-US" altLang="en-US" dirty="0">
              <a:solidFill>
                <a:srgbClr val="005EB8"/>
              </a:solidFill>
              <a:latin typeface="VAG Rounded Next" panose="020F0502020203020204"/>
            </a:endParaRPr>
          </a:p>
          <a:p>
            <a:pP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 •  The student is in a secondary, post-secondary or other recognized   </a:t>
            </a:r>
          </a:p>
          <a:p>
            <a:pP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  education program.</a:t>
            </a:r>
            <a:br>
              <a:rPr lang="en-US" altLang="en-US" dirty="0">
                <a:solidFill>
                  <a:srgbClr val="005EB8"/>
                </a:solidFill>
                <a:latin typeface="VAG Rounded Next" panose="020F0502020203020204"/>
              </a:rPr>
            </a:br>
            <a:endParaRPr lang="en-US" altLang="en-US" dirty="0">
              <a:solidFill>
                <a:srgbClr val="005EB8"/>
              </a:solidFill>
              <a:latin typeface="VAG Rounded Next" panose="020F0502020203020204"/>
            </a:endParaRPr>
          </a:p>
          <a:p>
            <a:pP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 •  The student is eligible for, and receiving services under an Individual   </a:t>
            </a:r>
          </a:p>
          <a:p>
            <a:pP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  Education Plan or 504 Plan, or the student is an individual with a   </a:t>
            </a:r>
          </a:p>
          <a:p>
            <a:pP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  disability, as defined by Section 504 of the Rehabilitation Act.</a:t>
            </a:r>
            <a:br>
              <a:rPr lang="en-US" altLang="en-US" dirty="0">
                <a:solidFill>
                  <a:srgbClr val="005EB8"/>
                </a:solidFill>
                <a:latin typeface="VAG Rounded Next" panose="020F0502020203020204"/>
              </a:rPr>
            </a:br>
            <a:endParaRPr lang="en-US" altLang="en-US" dirty="0">
              <a:solidFill>
                <a:srgbClr val="005EB8"/>
              </a:solidFill>
              <a:latin typeface="VAG Rounded Next" panose="020F0502020203020204"/>
            </a:endParaRPr>
          </a:p>
          <a:p>
            <a:pP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 •  The student is a resident of Kansas.  </a:t>
            </a:r>
            <a:br>
              <a:rPr lang="en-US" altLang="en-US" dirty="0">
                <a:solidFill>
                  <a:srgbClr val="005EB8"/>
                </a:solidFill>
                <a:latin typeface="VAG Rounded Next" panose="020F0502020203020204"/>
              </a:rPr>
            </a:br>
            <a:endParaRPr lang="en-US" altLang="en-US" dirty="0">
              <a:solidFill>
                <a:srgbClr val="005EB8"/>
              </a:solidFill>
              <a:latin typeface="VAG Rounded Next" panose="020F0502020203020204"/>
            </a:endParaRPr>
          </a:p>
          <a:p>
            <a:pPr algn="ct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Services are designed to provide an early start at </a:t>
            </a:r>
          </a:p>
          <a:p>
            <a:pPr algn="ct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job exploration and to assist students with </a:t>
            </a:r>
          </a:p>
          <a:p>
            <a:pPr algn="ct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disabilities in making the transition from </a:t>
            </a:r>
          </a:p>
          <a:p>
            <a:pPr algn="ct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secondary to post-secondary education/training </a:t>
            </a:r>
          </a:p>
          <a:p>
            <a:pPr algn="ctr" eaLnBrk="1" hangingPunct="1">
              <a:lnSpc>
                <a:spcPct val="90000"/>
              </a:lnSpc>
              <a:buFont typeface="Arial" panose="020B0604020202020204" pitchFamily="34" charset="0"/>
              <a:buNone/>
              <a:defRPr/>
            </a:pPr>
            <a:r>
              <a:rPr lang="en-US" altLang="en-US" dirty="0">
                <a:solidFill>
                  <a:srgbClr val="005EB8"/>
                </a:solidFill>
                <a:latin typeface="VAG Rounded Next" panose="020F0502020203020204"/>
              </a:rPr>
              <a:t>and competitive, integrated employment</a:t>
            </a:r>
          </a:p>
          <a:p>
            <a:pPr eaLnBrk="1" hangingPunct="1">
              <a:lnSpc>
                <a:spcPct val="90000"/>
              </a:lnSpc>
              <a:buFont typeface="Arial" panose="020B0604020202020204" pitchFamily="34" charset="0"/>
              <a:buNone/>
              <a:defRPr/>
            </a:pPr>
            <a:endParaRPr lang="en-US" altLang="en-US" b="1" dirty="0"/>
          </a:p>
        </p:txBody>
      </p:sp>
    </p:spTree>
    <p:extLst>
      <p:ext uri="{BB962C8B-B14F-4D97-AF65-F5344CB8AC3E}">
        <p14:creationId xmlns:p14="http://schemas.microsoft.com/office/powerpoint/2010/main" val="1547144358"/>
      </p:ext>
    </p:extLst>
  </p:cSld>
  <p:clrMapOvr>
    <a:masterClrMapping/>
  </p:clrMapOvr>
</p:sld>
</file>

<file path=ppt/theme/theme1.xml><?xml version="1.0" encoding="utf-8"?>
<a:theme xmlns:a="http://schemas.openxmlformats.org/drawingml/2006/main" name="Brand Template CM Blue - Titles">
  <a:themeElements>
    <a:clrScheme name="CMKC Brand colors">
      <a:dk1>
        <a:srgbClr val="FFFFFF"/>
      </a:dk1>
      <a:lt1>
        <a:srgbClr val="005EB8"/>
      </a:lt1>
      <a:dk2>
        <a:srgbClr val="FFFFFF"/>
      </a:dk2>
      <a:lt2>
        <a:srgbClr val="005EB8"/>
      </a:lt2>
      <a:accent1>
        <a:srgbClr val="00B9EB"/>
      </a:accent1>
      <a:accent2>
        <a:srgbClr val="FED141"/>
      </a:accent2>
      <a:accent3>
        <a:srgbClr val="C127B9"/>
      </a:accent3>
      <a:accent4>
        <a:srgbClr val="009F4D"/>
      </a:accent4>
      <a:accent5>
        <a:srgbClr val="FE5000"/>
      </a:accent5>
      <a:accent6>
        <a:srgbClr val="005EB8"/>
      </a:accent6>
      <a:hlink>
        <a:srgbClr val="FED141"/>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i="0" dirty="0" smtClean="0">
            <a:solidFill>
              <a:srgbClr val="005CB9"/>
            </a:solidFill>
            <a:latin typeface="VAG Rounded Next Medium" panose="020F05020202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lolor Block Background + Photo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lolor Block Background + Photo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RH color photo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H color photo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H color photo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End Card">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emplate CM light Blue Background">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and Template White Grey Text">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Background white footer">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W Photo Background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W Photo Background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W Photo Background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W Photo Background 4">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lolor Block Background + Photo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cdc7058-dd48-4a81-90b6-281159ae72e0}" enabled="0" method="" siteId="{fcdc7058-dd48-4a81-90b6-281159ae72e0}" removed="1"/>
</clbl:labelList>
</file>

<file path=docProps/app.xml><?xml version="1.0" encoding="utf-8"?>
<Properties xmlns="http://schemas.openxmlformats.org/officeDocument/2006/extended-properties" xmlns:vt="http://schemas.openxmlformats.org/officeDocument/2006/docPropsVTypes">
  <TotalTime>2667</TotalTime>
  <Words>2754</Words>
  <Application>Microsoft Office PowerPoint</Application>
  <PresentationFormat>Widescreen</PresentationFormat>
  <Paragraphs>333</Paragraphs>
  <Slides>40</Slides>
  <Notes>1</Notes>
  <HiddenSlides>0</HiddenSlides>
  <MMClips>0</MMClips>
  <ScaleCrop>false</ScaleCrop>
  <HeadingPairs>
    <vt:vector size="6" baseType="variant">
      <vt:variant>
        <vt:lpstr>Fonts Used</vt:lpstr>
      </vt:variant>
      <vt:variant>
        <vt:i4>8</vt:i4>
      </vt:variant>
      <vt:variant>
        <vt:lpstr>Theme</vt:lpstr>
      </vt:variant>
      <vt:variant>
        <vt:i4>15</vt:i4>
      </vt:variant>
      <vt:variant>
        <vt:lpstr>Slide Titles</vt:lpstr>
      </vt:variant>
      <vt:variant>
        <vt:i4>40</vt:i4>
      </vt:variant>
    </vt:vector>
  </HeadingPairs>
  <TitlesOfParts>
    <vt:vector size="63" baseType="lpstr">
      <vt:lpstr>Arial</vt:lpstr>
      <vt:lpstr>Arial Rounded MT Bold</vt:lpstr>
      <vt:lpstr>Calibri</vt:lpstr>
      <vt:lpstr>Corbel</vt:lpstr>
      <vt:lpstr>VAG Rounded Next</vt:lpstr>
      <vt:lpstr>VAG Rounded Next SemiBold</vt:lpstr>
      <vt:lpstr>Wingdings</vt:lpstr>
      <vt:lpstr>Wingdings 2</vt:lpstr>
      <vt:lpstr>Brand Template CM Blue - Titles</vt:lpstr>
      <vt:lpstr>Brand Template CM light Blue Background</vt:lpstr>
      <vt:lpstr>Brand Template White Grey Text</vt:lpstr>
      <vt:lpstr>Blue Background white footer</vt:lpstr>
      <vt:lpstr>BW Photo Background 1</vt:lpstr>
      <vt:lpstr>BW Photo Background 2</vt:lpstr>
      <vt:lpstr>BW Photo Background 3</vt:lpstr>
      <vt:lpstr>BW Photo Background 4</vt:lpstr>
      <vt:lpstr>Clolor Block Background + Photo 1</vt:lpstr>
      <vt:lpstr>Clolor Block Background + Photo 2</vt:lpstr>
      <vt:lpstr>Clolor Block Background + Photo 3</vt:lpstr>
      <vt:lpstr>RH color photo 1</vt:lpstr>
      <vt:lpstr>RH color photo 2</vt:lpstr>
      <vt:lpstr>RH color photo 3</vt:lpstr>
      <vt:lpstr>End Card</vt:lpstr>
      <vt:lpstr>A Deep Dive Into Kansas Medicaid Waiver, Supports and Services </vt:lpstr>
      <vt:lpstr>Special Education </vt:lpstr>
      <vt:lpstr>Educational Transitions </vt:lpstr>
      <vt:lpstr>What is Transition? </vt:lpstr>
      <vt:lpstr>SpEd Transition Services </vt:lpstr>
      <vt:lpstr>Transition Checklist </vt:lpstr>
      <vt:lpstr>Transition Checklist </vt:lpstr>
      <vt:lpstr>Vocational Rehab </vt:lpstr>
      <vt:lpstr>Transition Checklist </vt:lpstr>
      <vt:lpstr>Transition Checklist </vt:lpstr>
      <vt:lpstr>PowerPoint Presentation</vt:lpstr>
      <vt:lpstr>Transition Checklist</vt:lpstr>
      <vt:lpstr>Transition Checklist </vt:lpstr>
      <vt:lpstr>Transition Checklist </vt:lpstr>
      <vt:lpstr>HCBS Waiver</vt:lpstr>
      <vt:lpstr>Medicaid </vt:lpstr>
      <vt:lpstr>EPSDT   Early and Periodic Screening, Diagnostic and Treatment</vt:lpstr>
      <vt:lpstr>CHIP</vt:lpstr>
      <vt:lpstr>What is MANAGED CARE? </vt:lpstr>
      <vt:lpstr>Medicaid Managed Care</vt:lpstr>
      <vt:lpstr>PowerPoint Presentation</vt:lpstr>
      <vt:lpstr>HCBS Waiver Requirements </vt:lpstr>
      <vt:lpstr>Kansas HCBS Waivers</vt:lpstr>
      <vt:lpstr>Kansas Waivers</vt:lpstr>
      <vt:lpstr>Medicaid Waivers</vt:lpstr>
      <vt:lpstr>Kansas HCBS I/DD Waiver eligibility </vt:lpstr>
      <vt:lpstr>IDD: working with the Targeted Case Manager, MCO Care Coordinator, CDDO and CPA </vt:lpstr>
      <vt:lpstr>CDDO Role</vt:lpstr>
      <vt:lpstr>Kansas CDDO Map </vt:lpstr>
      <vt:lpstr>Targeted Case Management </vt:lpstr>
      <vt:lpstr>When to Notify Your MCO Care Coordinator </vt:lpstr>
      <vt:lpstr>Changes in Medicaid Status </vt:lpstr>
      <vt:lpstr>DD Service Options </vt:lpstr>
      <vt:lpstr>IDD Waitlist and Foster Care </vt:lpstr>
      <vt:lpstr>IDD Crisis-Exception Requests </vt:lpstr>
      <vt:lpstr>Self-Directed supports vs. agency-directed supports (in-home) </vt:lpstr>
      <vt:lpstr>DD Waiver and Foster Care</vt:lpstr>
      <vt:lpstr>Private Pay contracts for IDD adult services </vt:lpstr>
      <vt:lpstr>Children’s Residential: Licensed Foster Care setting for voluntarily placement </vt:lpstr>
      <vt:lpstr>Guardianship</vt:lpstr>
    </vt:vector>
  </TitlesOfParts>
  <Company>CMH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Gerald, J</dc:creator>
  <cp:lastModifiedBy>Pratt, Stephanie, C LMSW</cp:lastModifiedBy>
  <cp:revision>143</cp:revision>
  <dcterms:created xsi:type="dcterms:W3CDTF">2018-11-27T16:30:59Z</dcterms:created>
  <dcterms:modified xsi:type="dcterms:W3CDTF">2023-08-30T14:05:49Z</dcterms:modified>
</cp:coreProperties>
</file>